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embedTrueTypeFonts="1" autoCompressPictures="0">
  <p:sldMasterIdLst>
    <p:sldMasterId id="2147483728" r:id="rId1"/>
  </p:sldMasterIdLst>
  <p:notesMasterIdLst>
    <p:notesMasterId r:id="rId29"/>
  </p:notesMasterIdLst>
  <p:handoutMasterIdLst>
    <p:handoutMasterId r:id="rId30"/>
  </p:handoutMasterIdLst>
  <p:sldIdLst>
    <p:sldId id="345" r:id="rId2"/>
    <p:sldId id="366" r:id="rId3"/>
    <p:sldId id="358" r:id="rId4"/>
    <p:sldId id="367" r:id="rId5"/>
    <p:sldId id="364" r:id="rId6"/>
    <p:sldId id="357" r:id="rId7"/>
    <p:sldId id="371" r:id="rId8"/>
    <p:sldId id="348" r:id="rId9"/>
    <p:sldId id="351" r:id="rId10"/>
    <p:sldId id="350" r:id="rId11"/>
    <p:sldId id="374" r:id="rId12"/>
    <p:sldId id="354" r:id="rId13"/>
    <p:sldId id="372" r:id="rId14"/>
    <p:sldId id="373" r:id="rId15"/>
    <p:sldId id="377" r:id="rId16"/>
    <p:sldId id="381" r:id="rId17"/>
    <p:sldId id="383" r:id="rId18"/>
    <p:sldId id="384" r:id="rId19"/>
    <p:sldId id="388" r:id="rId20"/>
    <p:sldId id="356" r:id="rId21"/>
    <p:sldId id="375" r:id="rId22"/>
    <p:sldId id="376" r:id="rId23"/>
    <p:sldId id="385" r:id="rId24"/>
    <p:sldId id="387" r:id="rId25"/>
    <p:sldId id="359" r:id="rId26"/>
    <p:sldId id="360" r:id="rId27"/>
    <p:sldId id="370" r:id="rId28"/>
  </p:sldIdLst>
  <p:sldSz cx="12192000" cy="6858000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M PLUS 1" pitchFamily="2" charset="-128"/>
      <p:regular r:id="rId32"/>
      <p:bold r:id="rId33"/>
    </p:embeddedFont>
    <p:embeddedFont>
      <p:font typeface="M PLUS 1 Black" pitchFamily="2" charset="-128"/>
      <p:bold r:id="rId34"/>
    </p:embeddedFont>
    <p:embeddedFont>
      <p:font typeface="ふい字Ｐ" panose="02000600000000000000" pitchFamily="2" charset="-128"/>
      <p:regular r:id="rId35"/>
    </p:embeddedFont>
    <p:embeddedFont>
      <p:font typeface="メイリオ" panose="020B0604030504040204" pitchFamily="50" charset="-128"/>
      <p:regular r:id="rId36"/>
      <p:bold r:id="rId37"/>
      <p:italic r:id="rId38"/>
      <p:boldItalic r:id="rId39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タイトルなしのセクション" id="{D84D0A30-E4FD-4900-A1C1-71922CE47BF0}">
          <p14:sldIdLst>
            <p14:sldId id="345"/>
            <p14:sldId id="366"/>
            <p14:sldId id="358"/>
            <p14:sldId id="367"/>
            <p14:sldId id="364"/>
            <p14:sldId id="357"/>
            <p14:sldId id="371"/>
            <p14:sldId id="348"/>
            <p14:sldId id="351"/>
            <p14:sldId id="350"/>
            <p14:sldId id="374"/>
            <p14:sldId id="354"/>
            <p14:sldId id="372"/>
            <p14:sldId id="373"/>
            <p14:sldId id="377"/>
            <p14:sldId id="381"/>
            <p14:sldId id="383"/>
            <p14:sldId id="384"/>
            <p14:sldId id="388"/>
            <p14:sldId id="356"/>
            <p14:sldId id="375"/>
            <p14:sldId id="376"/>
            <p14:sldId id="385"/>
            <p14:sldId id="387"/>
            <p14:sldId id="359"/>
            <p14:sldId id="360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7" pos="3840" userDrawn="1">
          <p15:clr>
            <a:srgbClr val="A4A3A4"/>
          </p15:clr>
        </p15:guide>
        <p15:guide id="18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B4B"/>
    <a:srgbClr val="4E4E4E"/>
    <a:srgbClr val="4B84B8"/>
    <a:srgbClr val="E79696"/>
    <a:srgbClr val="777777"/>
    <a:srgbClr val="0071BC"/>
    <a:srgbClr val="FFFF00"/>
    <a:srgbClr val="FFFFFF"/>
    <a:srgbClr val="000000"/>
    <a:srgbClr val="3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87059" autoAdjust="0"/>
  </p:normalViewPr>
  <p:slideViewPr>
    <p:cSldViewPr>
      <p:cViewPr varScale="1">
        <p:scale>
          <a:sx n="104" d="100"/>
          <a:sy n="104" d="100"/>
        </p:scale>
        <p:origin x="972" y="11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1698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3600" y="10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CA9A1-49A5-4813-BE73-64411D697E83}" type="datetimeFigureOut">
              <a:rPr kumimoji="1" lang="ja-JP" altLang="en-US" smtClean="0"/>
              <a:t>2024/7/21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E35D2-4F1F-4BDF-88EC-2B2C6B4495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0149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218005-AB2E-4230-9CBF-EC876F8C3946}" type="datetimeFigureOut">
              <a:rPr kumimoji="1" lang="ja-JP" altLang="en-US" smtClean="0"/>
              <a:t>2024/7/21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E3972-898B-454C-95F2-E930BA80A4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0730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E3972-898B-454C-95F2-E930BA80A49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2747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E3972-898B-454C-95F2-E930BA80A49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6564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E3972-898B-454C-95F2-E930BA80A49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7979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E3972-898B-454C-95F2-E930BA80A49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8100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E3972-898B-454C-95F2-E930BA80A49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202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E3972-898B-454C-95F2-E930BA80A49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6279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E3972-898B-454C-95F2-E930BA80A49A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165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E3972-898B-454C-95F2-E930BA80A49A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735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E3972-898B-454C-95F2-E930BA80A49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9524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E3972-898B-454C-95F2-E930BA80A49A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848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E3972-898B-454C-95F2-E930BA80A49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218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E3972-898B-454C-95F2-E930BA80A49A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3317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E3972-898B-454C-95F2-E930BA80A49A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850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E3972-898B-454C-95F2-E930BA80A49A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074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BC2F38E-115D-473A-AA13-8CACDAC407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76299" y="6592266"/>
            <a:ext cx="10439401" cy="2657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altLang="ja-JP"/>
              <a:t>© Presentation Design</a:t>
            </a:r>
            <a:endParaRPr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49F1AAF4-136B-49B5-8509-D8D6F5305E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76072" y="3085888"/>
            <a:ext cx="10439856" cy="677108"/>
          </a:xfrm>
        </p:spPr>
        <p:txBody>
          <a:bodyPr wrap="square" anchor="t" anchorCtr="0">
            <a:spAutoFit/>
          </a:bodyPr>
          <a:lstStyle>
            <a:lvl1pPr algn="ctr">
              <a:lnSpc>
                <a:spcPct val="110000"/>
              </a:lnSpc>
              <a:defRPr sz="4000" b="1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5" name="字幕 2">
            <a:extLst>
              <a:ext uri="{FF2B5EF4-FFF2-40B4-BE49-F238E27FC236}">
                <a16:creationId xmlns:a16="http://schemas.microsoft.com/office/drawing/2014/main" id="{23AFDC8E-8CC6-4A7D-AF07-BC3A49D1C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300" y="2420888"/>
            <a:ext cx="10439400" cy="424732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52FC0CF8-3490-445C-AAD8-397B8EBA657E}"/>
              </a:ext>
            </a:extLst>
          </p:cNvPr>
          <p:cNvSpPr>
            <a:spLocks noChangeAspect="1"/>
          </p:cNvSpPr>
          <p:nvPr userDrawn="1"/>
        </p:nvSpPr>
        <p:spPr bwMode="auto">
          <a:xfrm flipV="1">
            <a:off x="0" y="0"/>
            <a:ext cx="828000" cy="8280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0" tIns="0" rIns="0" bIns="0" rtlCol="0" anchor="ctr"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44DC4E6-6F7C-47AB-8546-70F237955C94}"/>
              </a:ext>
            </a:extLst>
          </p:cNvPr>
          <p:cNvSpPr>
            <a:spLocks noChangeAspect="1"/>
          </p:cNvSpPr>
          <p:nvPr userDrawn="1"/>
        </p:nvSpPr>
        <p:spPr bwMode="auto"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0" tIns="0" rIns="0" bIns="0" rtlCol="0" anchor="ctr"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7836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｜3分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ChangeArrowheads="1"/>
          </p:cNvSpPr>
          <p:nvPr userDrawn="1"/>
        </p:nvSpPr>
        <p:spPr bwMode="auto">
          <a:xfrm>
            <a:off x="0" y="639763"/>
            <a:ext cx="12192000" cy="365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lIns="0" tIns="0" rIns="0" bIns="0" anchor="ctr">
            <a:noAutofit/>
          </a:bodyPr>
          <a:lstStyle/>
          <a:p>
            <a:endParaRPr lang="ja-JP" altLang="en-US" sz="1799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CA3C225-AC47-4EF6-8947-ADB1A48D8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C49C2B-E4A3-4368-A638-B00FFF2789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8383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02" userDrawn="1">
          <p15:clr>
            <a:srgbClr val="FBAE40"/>
          </p15:clr>
        </p15:guide>
        <p15:guide id="2" pos="5178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4815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補足情報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角丸四角形 6"/>
          <p:cNvSpPr/>
          <p:nvPr userDrawn="1"/>
        </p:nvSpPr>
        <p:spPr bwMode="gray">
          <a:xfrm>
            <a:off x="0" y="1"/>
            <a:ext cx="12192000" cy="656692"/>
          </a:xfrm>
          <a:prstGeom prst="roundRect">
            <a:avLst>
              <a:gd name="adj" fmla="val 0"/>
            </a:avLst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txBody>
          <a:bodyPr lIns="0" tIns="0" rIns="0" bIns="0" rtlCol="0" anchor="ctr"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8" name="角丸四角形 7"/>
          <p:cNvSpPr/>
          <p:nvPr/>
        </p:nvSpPr>
        <p:spPr bwMode="auto">
          <a:xfrm>
            <a:off x="0" y="1"/>
            <a:ext cx="12192000" cy="656692"/>
          </a:xfrm>
          <a:prstGeom prst="roundRect">
            <a:avLst>
              <a:gd name="adj" fmla="val 0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txBody>
          <a:bodyPr lIns="0" tIns="0" rIns="0" bIns="0" rtlCol="0" anchor="ctr"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B1E27A7-F85E-4098-A526-D2C45A005A2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8843D7-25DC-44DE-8CA7-9F51469C43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1829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  <p15:guide id="2" pos="406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補足情報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19C71F7-DBAE-480A-9026-30B02036079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183223 w 12192000"/>
              <a:gd name="connsiteY0" fmla="*/ 144000 h 6858000"/>
              <a:gd name="connsiteX1" fmla="*/ 144000 w 12192000"/>
              <a:gd name="connsiteY1" fmla="*/ 183223 h 6858000"/>
              <a:gd name="connsiteX2" fmla="*/ 144000 w 12192000"/>
              <a:gd name="connsiteY2" fmla="*/ 6674777 h 6858000"/>
              <a:gd name="connsiteX3" fmla="*/ 183223 w 12192000"/>
              <a:gd name="connsiteY3" fmla="*/ 6714000 h 6858000"/>
              <a:gd name="connsiteX4" fmla="*/ 12008777 w 12192000"/>
              <a:gd name="connsiteY4" fmla="*/ 6714000 h 6858000"/>
              <a:gd name="connsiteX5" fmla="*/ 12048000 w 12192000"/>
              <a:gd name="connsiteY5" fmla="*/ 6674777 h 6858000"/>
              <a:gd name="connsiteX6" fmla="*/ 12048000 w 12192000"/>
              <a:gd name="connsiteY6" fmla="*/ 183223 h 6858000"/>
              <a:gd name="connsiteX7" fmla="*/ 12008777 w 12192000"/>
              <a:gd name="connsiteY7" fmla="*/ 1440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3223" y="144000"/>
                </a:moveTo>
                <a:cubicBezTo>
                  <a:pt x="161561" y="144000"/>
                  <a:pt x="144000" y="161561"/>
                  <a:pt x="144000" y="183223"/>
                </a:cubicBezTo>
                <a:lnTo>
                  <a:pt x="144000" y="6674777"/>
                </a:lnTo>
                <a:cubicBezTo>
                  <a:pt x="144000" y="6696439"/>
                  <a:pt x="161561" y="6714000"/>
                  <a:pt x="183223" y="6714000"/>
                </a:cubicBezTo>
                <a:lnTo>
                  <a:pt x="12008777" y="6714000"/>
                </a:lnTo>
                <a:cubicBezTo>
                  <a:pt x="12030439" y="6714000"/>
                  <a:pt x="12048000" y="6696439"/>
                  <a:pt x="12048000" y="6674777"/>
                </a:cubicBezTo>
                <a:lnTo>
                  <a:pt x="12048000" y="183223"/>
                </a:lnTo>
                <a:cubicBezTo>
                  <a:pt x="12048000" y="161561"/>
                  <a:pt x="12030439" y="144000"/>
                  <a:pt x="12008777" y="1440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4800" y="475200"/>
            <a:ext cx="11520000" cy="396044"/>
          </a:xfrm>
        </p:spPr>
        <p:txBody>
          <a:bodyPr/>
          <a:lstStyle>
            <a:lvl1pPr algn="ctr">
              <a:lnSpc>
                <a:spcPct val="11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92CC0926-0B0E-4667-8BFE-C5B81525D8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80274" y="6440400"/>
            <a:ext cx="376366" cy="265733"/>
          </a:xfrm>
        </p:spPr>
        <p:txBody>
          <a:bodyPr/>
          <a:lstStyle/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0265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  <p15:guide id="2" pos="406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ブランク（ベースカラー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23A8F1-A33D-4AE4-BF35-43FC3E45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6DC252-7A3C-4D8B-9523-11BEBD217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634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  <p15:guide id="2" pos="406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ブランク（サブカラー｜無彩色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lIns="0" tIns="0" rIns="0" bIns="0" anchor="ctr">
            <a:noAutofit/>
          </a:bodyPr>
          <a:lstStyle/>
          <a:p>
            <a:endParaRPr lang="ja-JP" altLang="en-US" sz="1799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80A0A7D-BAE1-4625-B950-E4C38A13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D7AB175-7137-495A-BD7F-8CFF85DB24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6904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  <p15:guide id="2" pos="406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ブランク（サブカラー｜メイン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0" tIns="0" rIns="0" bIns="0" anchor="ctr">
            <a:noAutofit/>
          </a:bodyPr>
          <a:lstStyle/>
          <a:p>
            <a:endParaRPr lang="ja-JP" altLang="en-US" sz="1799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26B92A0-EDED-4536-9E58-2FBD4765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C934225-B3D1-4850-857E-182D81C55F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1911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  <p15:guide id="2" pos="406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ブランク（メインカラー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lIns="0" tIns="0" rIns="0" bIns="0" anchor="ctr">
            <a:noAutofit/>
          </a:bodyPr>
          <a:lstStyle/>
          <a:p>
            <a:endParaRPr lang="ja-JP" altLang="en-US" sz="1799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14F7458-3811-4411-A9E0-A6A5FC4B0F7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7626CC-A741-4F6E-8DF7-50139980DC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2674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  <p15:guide id="2" pos="406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ブランク（無彩色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lIns="0" tIns="0" rIns="0" bIns="0" anchor="ctr">
            <a:noAutofit/>
          </a:bodyPr>
          <a:lstStyle/>
          <a:p>
            <a:endParaRPr lang="ja-JP" altLang="en-US" sz="1799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4AB77E-F94E-4A0E-B493-C443A1D33A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C8D07CF8-40DD-4A95-8FC1-F5D0A8B7353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107786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  <p15:guide id="2" pos="406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ブランク（ブラック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3E49A9F-23EA-4411-8ADD-28B41C64627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6C5FE16-A2DE-473F-AC61-49592F55CE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>
          <a:xfrm>
            <a:off x="876299" y="6592266"/>
            <a:ext cx="10439401" cy="2657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© Presentation Design</a:t>
            </a:r>
            <a:endParaRPr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F4B76CF-DE85-4A94-8D19-AFDF758ED3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4535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  <p15:guide id="2" pos="406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裏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06F3A714-952D-4B82-9300-94D328F5BEB6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lIns="0" tIns="0" rIns="0" bIns="0" anchor="ctr">
            <a:noAutofit/>
          </a:bodyPr>
          <a:lstStyle/>
          <a:p>
            <a:endParaRPr lang="ja-JP" altLang="en-US" sz="1799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49F1AAF4-136B-49B5-8509-D8D6F5305E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 bwMode="gray">
          <a:xfrm>
            <a:off x="876072" y="3085888"/>
            <a:ext cx="10439856" cy="677108"/>
          </a:xfrm>
        </p:spPr>
        <p:txBody>
          <a:bodyPr wrap="square" anchor="t" anchorCtr="0">
            <a:spAutoFit/>
          </a:bodyPr>
          <a:lstStyle>
            <a:lvl1pPr algn="ctr">
              <a:lnSpc>
                <a:spcPct val="11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52FC0CF8-3490-445C-AAD8-397B8EBA657E}"/>
              </a:ext>
            </a:extLst>
          </p:cNvPr>
          <p:cNvSpPr>
            <a:spLocks noChangeAspect="1"/>
          </p:cNvSpPr>
          <p:nvPr userDrawn="1"/>
        </p:nvSpPr>
        <p:spPr bwMode="gray">
          <a:xfrm flipV="1">
            <a:off x="0" y="0"/>
            <a:ext cx="828000" cy="82800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0" tIns="0" rIns="0" bIns="0" rtlCol="0" anchor="ctr"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44DC4E6-6F7C-47AB-8546-70F237955C94}"/>
              </a:ext>
            </a:extLst>
          </p:cNvPr>
          <p:cNvSpPr>
            <a:spLocks noChangeAspect="1"/>
          </p:cNvSpPr>
          <p:nvPr userDrawn="1"/>
        </p:nvSpPr>
        <p:spPr bwMode="gray"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0" tIns="0" rIns="0" bIns="0" rtlCol="0" anchor="ctr"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8147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  <p15:guide id="2" pos="406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BC2F38E-115D-473A-AA13-8CACDAC407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76299" y="6592266"/>
            <a:ext cx="10439401" cy="2657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altLang="ja-JP"/>
              <a:t>© Presentation Design</a:t>
            </a:r>
            <a:endParaRPr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49F1AAF4-136B-49B5-8509-D8D6F5305E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75554" y="2304988"/>
            <a:ext cx="10439856" cy="677108"/>
          </a:xfrm>
        </p:spPr>
        <p:txBody>
          <a:bodyPr wrap="square" anchor="t" anchorCtr="0">
            <a:spAutoFit/>
          </a:bodyPr>
          <a:lstStyle>
            <a:lvl1pPr algn="ctr">
              <a:lnSpc>
                <a:spcPct val="110000"/>
              </a:lnSpc>
              <a:defRPr sz="4000" b="1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フレーム 2">
            <a:extLst>
              <a:ext uri="{FF2B5EF4-FFF2-40B4-BE49-F238E27FC236}">
                <a16:creationId xmlns:a16="http://schemas.microsoft.com/office/drawing/2014/main" id="{B726A7D0-D5AA-EFB5-BF35-CC48B36F298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frame">
            <a:avLst>
              <a:gd name="adj1" fmla="val 3219"/>
            </a:avLst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7274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表紙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BC2F38E-115D-473A-AA13-8CACDAC407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76299" y="6592266"/>
            <a:ext cx="10439401" cy="2657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altLang="ja-JP"/>
              <a:t>© Presentation Design</a:t>
            </a:r>
            <a:endParaRPr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49F1AAF4-136B-49B5-8509-D8D6F5305E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76072" y="3085888"/>
            <a:ext cx="10439856" cy="677108"/>
          </a:xfrm>
        </p:spPr>
        <p:txBody>
          <a:bodyPr wrap="square" anchor="t" anchorCtr="0">
            <a:spAutoFit/>
          </a:bodyPr>
          <a:lstStyle>
            <a:lvl1pPr algn="ctr">
              <a:lnSpc>
                <a:spcPct val="11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5" name="字幕 2">
            <a:extLst>
              <a:ext uri="{FF2B5EF4-FFF2-40B4-BE49-F238E27FC236}">
                <a16:creationId xmlns:a16="http://schemas.microsoft.com/office/drawing/2014/main" id="{23AFDC8E-8CC6-4A7D-AF07-BC3A49D1C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300" y="2439803"/>
            <a:ext cx="10439400" cy="40581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453601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gray">
          <a:xfrm>
            <a:off x="0" y="0"/>
            <a:ext cx="232898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lIns="0" tIns="0" rIns="0" bIns="0" anchor="ctr">
            <a:noAutofit/>
          </a:bodyPr>
          <a:lstStyle/>
          <a:p>
            <a:endParaRPr lang="ja-JP" altLang="en-US" sz="1799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2906584" y="1051200"/>
            <a:ext cx="8409115" cy="396044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gray">
          <a:xfrm>
            <a:off x="0" y="0"/>
            <a:ext cx="232898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lIns="0" tIns="0" rIns="0" bIns="0" anchor="ctr">
            <a:noAutofit/>
          </a:bodyPr>
          <a:lstStyle/>
          <a:p>
            <a:endParaRPr lang="ja-JP" altLang="en-US" sz="1799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0EE96AC-D8C9-4416-968E-5D8A2D44A3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3928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  <p15:guide id="2" pos="40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gray">
          <a:xfrm>
            <a:off x="0" y="0"/>
            <a:ext cx="232898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lIns="0" tIns="0" rIns="0" bIns="0" anchor="ctr">
            <a:noAutofit/>
          </a:bodyPr>
          <a:lstStyle/>
          <a:p>
            <a:endParaRPr lang="ja-JP" altLang="en-US" sz="1799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2906584" y="1051200"/>
            <a:ext cx="8409115" cy="396044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gray">
          <a:xfrm>
            <a:off x="0" y="0"/>
            <a:ext cx="232898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lIns="0" tIns="0" rIns="0" bIns="0" anchor="ctr">
            <a:noAutofit/>
          </a:bodyPr>
          <a:lstStyle/>
          <a:p>
            <a:endParaRPr lang="ja-JP" altLang="en-US" sz="1799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0EE96AC-D8C9-4416-968E-5D8A2D44A3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A818C2BB-5E37-E085-4A76-BDE950526D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6585" y="2133600"/>
            <a:ext cx="8554012" cy="2627313"/>
          </a:xfrm>
          <a:prstGeom prst="rect">
            <a:avLst/>
          </a:prstGeom>
        </p:spPr>
        <p:txBody>
          <a:bodyPr/>
          <a:lstStyle>
            <a:lvl1pPr marL="457200" indent="-457200">
              <a:buFont typeface="+mj-lt"/>
              <a:buAutoNum type="arabicPeriod"/>
              <a:defRPr sz="2400" b="0">
                <a:latin typeface="+mn-ea"/>
                <a:ea typeface="+mn-ea"/>
              </a:defRPr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kumimoji="1" lang="ja-JP" altLang="en-US" dirty="0"/>
              <a:t>あ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あ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88808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  <p15:guide id="2" pos="406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中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ChangeArrowheads="1"/>
          </p:cNvSpPr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0" tIns="0" rIns="0" bIns="0" anchor="ctr">
            <a:noAutofit/>
          </a:bodyPr>
          <a:lstStyle/>
          <a:p>
            <a:endParaRPr lang="ja-JP" altLang="en-US" sz="1799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78486" y="2945133"/>
            <a:ext cx="10635028" cy="931738"/>
          </a:xfrm>
          <a:ln w="6350">
            <a:solidFill>
              <a:schemeClr val="tx2"/>
            </a:solidFill>
          </a:ln>
        </p:spPr>
        <p:txBody>
          <a:bodyPr wrap="square" lIns="251999" tIns="251999" rIns="251999" bIns="180000">
            <a:spAutoFit/>
          </a:bodyPr>
          <a:lstStyle>
            <a:lvl1pPr algn="ctr">
              <a:lnSpc>
                <a:spcPct val="120000"/>
              </a:lnSpc>
              <a:defRPr sz="2799">
                <a:solidFill>
                  <a:schemeClr val="tx2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2ECE19-D8AD-4E50-B2B3-CF83747DB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9886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  <p15:guide id="2" pos="406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中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ChangeArrowheads="1"/>
          </p:cNvSpPr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lIns="0" tIns="0" rIns="0" bIns="0" anchor="ctr">
            <a:noAutofit/>
          </a:bodyPr>
          <a:lstStyle/>
          <a:p>
            <a:endParaRPr lang="ja-JP" altLang="en-US" sz="1799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78486" y="2945133"/>
            <a:ext cx="10635028" cy="931738"/>
          </a:xfrm>
          <a:ln w="6350">
            <a:solidFill>
              <a:schemeClr val="bg1"/>
            </a:solidFill>
          </a:ln>
        </p:spPr>
        <p:txBody>
          <a:bodyPr wrap="square" lIns="251999" tIns="251999" rIns="251999" bIns="180000">
            <a:spAutoFit/>
          </a:bodyPr>
          <a:lstStyle>
            <a:lvl1pPr algn="ctr">
              <a:lnSpc>
                <a:spcPct val="120000"/>
              </a:lnSpc>
              <a:defRPr sz="2799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2ECE19-D8AD-4E50-B2B3-CF83747DB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230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  <p15:guide id="2" pos="406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｜2分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A3C225-AC47-4EF6-8947-ADB1A48D8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88" y="512676"/>
            <a:ext cx="11401046" cy="573219"/>
          </a:xfrm>
        </p:spPr>
        <p:txBody>
          <a:bodyPr anchor="t"/>
          <a:lstStyle>
            <a:lvl1pPr>
              <a:defRPr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C49C2B-E4A3-4368-A638-B00FFF2789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BA82FA7-F031-97AF-2188-9E4827CF44DE}"/>
              </a:ext>
            </a:extLst>
          </p:cNvPr>
          <p:cNvSpPr/>
          <p:nvPr userDrawn="1"/>
        </p:nvSpPr>
        <p:spPr bwMode="auto">
          <a:xfrm>
            <a:off x="381113" y="224644"/>
            <a:ext cx="45719" cy="864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8" name="コンテンツ プレースホルダー 17">
            <a:extLst>
              <a:ext uri="{FF2B5EF4-FFF2-40B4-BE49-F238E27FC236}">
                <a16:creationId xmlns:a16="http://schemas.microsoft.com/office/drawing/2014/main" id="{AD4D50CB-82EE-98B2-3B9C-63E8F023E0A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95590" y="224644"/>
            <a:ext cx="11492844" cy="29087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/>
            </a:lvl1pPr>
            <a:lvl2pPr marL="457063" indent="0">
              <a:buNone/>
              <a:defRPr sz="1200"/>
            </a:lvl2pPr>
            <a:lvl3pPr marL="914126" indent="0">
              <a:buNone/>
              <a:defRPr sz="1100"/>
            </a:lvl3pPr>
            <a:lvl4pPr marL="1371189" indent="0">
              <a:buNone/>
              <a:defRPr sz="1050"/>
            </a:lvl4pPr>
            <a:lvl5pPr marL="1828252" indent="0">
              <a:buNone/>
              <a:defRPr sz="1050"/>
            </a:lvl5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  <p:sp>
        <p:nvSpPr>
          <p:cNvPr id="20" name="コンテンツ プレースホルダー 19">
            <a:extLst>
              <a:ext uri="{FF2B5EF4-FFF2-40B4-BE49-F238E27FC236}">
                <a16:creationId xmlns:a16="http://schemas.microsoft.com/office/drawing/2014/main" id="{E9662A65-B8C6-FBFA-3350-77AD079DD52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87388" y="1232756"/>
            <a:ext cx="10945216" cy="5320662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 dirty="0"/>
              <a:t>あ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あ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あ</a:t>
            </a:r>
            <a:endParaRPr kumimoji="1" lang="en-US" altLang="ja-JP" dirty="0"/>
          </a:p>
          <a:p>
            <a:pPr lvl="3"/>
            <a:r>
              <a:rPr kumimoji="1" lang="ja-JP" altLang="en-US" dirty="0"/>
              <a:t>あ</a:t>
            </a:r>
            <a:endParaRPr kumimoji="1" lang="en-US" altLang="ja-JP" dirty="0"/>
          </a:p>
          <a:p>
            <a:pPr lvl="4"/>
            <a:r>
              <a:rPr kumimoji="1" lang="ja-JP" altLang="en-US" dirty="0"/>
              <a:t>あ</a:t>
            </a:r>
          </a:p>
        </p:txBody>
      </p:sp>
    </p:spTree>
    <p:extLst>
      <p:ext uri="{BB962C8B-B14F-4D97-AF65-F5344CB8AC3E}">
        <p14:creationId xmlns:p14="http://schemas.microsoft.com/office/powerpoint/2010/main" val="1560100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  <p15:guide id="2" pos="406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コンテンツ｜2分割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A3C225-AC47-4EF6-8947-ADB1A48D8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88" y="586837"/>
            <a:ext cx="11401046" cy="396044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C49C2B-E4A3-4368-A638-B00FFF2789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BA82FA7-F031-97AF-2188-9E4827CF44DE}"/>
              </a:ext>
            </a:extLst>
          </p:cNvPr>
          <p:cNvSpPr/>
          <p:nvPr userDrawn="1"/>
        </p:nvSpPr>
        <p:spPr bwMode="auto">
          <a:xfrm>
            <a:off x="381113" y="296724"/>
            <a:ext cx="45719" cy="64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8" name="コンテンツ プレースホルダー 17">
            <a:extLst>
              <a:ext uri="{FF2B5EF4-FFF2-40B4-BE49-F238E27FC236}">
                <a16:creationId xmlns:a16="http://schemas.microsoft.com/office/drawing/2014/main" id="{AD4D50CB-82EE-98B2-3B9C-63E8F023E0A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95590" y="287541"/>
            <a:ext cx="11492844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100"/>
            </a:lvl3pPr>
            <a:lvl4pPr marL="1371189" indent="0">
              <a:buNone/>
              <a:defRPr sz="1050"/>
            </a:lvl4pPr>
            <a:lvl5pPr marL="1828252" indent="0">
              <a:buNone/>
              <a:defRPr sz="1050"/>
            </a:lvl5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  <p:sp>
        <p:nvSpPr>
          <p:cNvPr id="20" name="コンテンツ プレースホルダー 19">
            <a:extLst>
              <a:ext uri="{FF2B5EF4-FFF2-40B4-BE49-F238E27FC236}">
                <a16:creationId xmlns:a16="http://schemas.microsoft.com/office/drawing/2014/main" id="{E9662A65-B8C6-FBFA-3350-77AD079DD5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7388" y="1232756"/>
            <a:ext cx="10945216" cy="5320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003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  <p15:guide id="2" pos="406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35360" y="152636"/>
            <a:ext cx="11521280" cy="3960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908CF9-FD2A-43E2-9B37-C2D4E0B82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2604" y="6592267"/>
            <a:ext cx="455830" cy="257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1">
                <a:solidFill>
                  <a:schemeClr val="tx1"/>
                </a:solidFill>
                <a:latin typeface="+mn-ea"/>
                <a:ea typeface="+mn-ea"/>
                <a:cs typeface="メイリオ" pitchFamily="50" charset="-128"/>
              </a:defRPr>
            </a:lvl1pPr>
          </a:lstStyle>
          <a:p>
            <a:fld id="{FB3508C7-2FE0-4945-9CBD-863E05F850D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93298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8" r:id="rId2"/>
    <p:sldLayoutId id="2147483747" r:id="rId3"/>
    <p:sldLayoutId id="2147483730" r:id="rId4"/>
    <p:sldLayoutId id="2147483750" r:id="rId5"/>
    <p:sldLayoutId id="2147483731" r:id="rId6"/>
    <p:sldLayoutId id="2147483749" r:id="rId7"/>
    <p:sldLayoutId id="2147483732" r:id="rId8"/>
    <p:sldLayoutId id="2147483746" r:id="rId9"/>
    <p:sldLayoutId id="2147483745" r:id="rId10"/>
    <p:sldLayoutId id="2147483733" r:id="rId11"/>
    <p:sldLayoutId id="2147483734" r:id="rId12"/>
    <p:sldLayoutId id="2147483735" r:id="rId13"/>
    <p:sldLayoutId id="2147483741" r:id="rId14"/>
    <p:sldLayoutId id="2147483740" r:id="rId15"/>
    <p:sldLayoutId id="2147483736" r:id="rId16"/>
    <p:sldLayoutId id="2147483737" r:id="rId17"/>
    <p:sldLayoutId id="2147483742" r:id="rId18"/>
    <p:sldLayoutId id="2147483744" r:id="rId19"/>
  </p:sldLayoutIdLst>
  <p:hf hdr="0" dt="0"/>
  <p:txStyles>
    <p:titleStyle>
      <a:lvl1pPr algn="l" defTabSz="914126" rtl="0" eaLnBrk="1" latinLnBrk="0" hangingPunct="1">
        <a:lnSpc>
          <a:spcPct val="110000"/>
        </a:lnSpc>
        <a:spcBef>
          <a:spcPct val="0"/>
        </a:spcBef>
        <a:buNone/>
        <a:defRPr kumimoji="1" sz="2399" kern="1200">
          <a:solidFill>
            <a:schemeClr val="tx1"/>
          </a:solidFill>
          <a:latin typeface="+mj-ea"/>
          <a:ea typeface="+mj-ea"/>
          <a:cs typeface="メイリオ" pitchFamily="50" charset="-128"/>
        </a:defRPr>
      </a:lvl1pPr>
    </p:titleStyle>
    <p:bodyStyle>
      <a:lvl1pPr marL="342797" indent="-342797" algn="l" defTabSz="914126" rtl="0" eaLnBrk="1" latinLnBrk="0" hangingPunct="1">
        <a:spcBef>
          <a:spcPct val="20000"/>
        </a:spcBef>
        <a:buFont typeface="Arial" pitchFamily="34" charset="0"/>
        <a:buChar char="•"/>
        <a:defRPr kumimoji="1"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727" indent="-285664" algn="l" defTabSz="914126" rtl="0" eaLnBrk="1" latinLnBrk="0" hangingPunct="1">
        <a:spcBef>
          <a:spcPct val="20000"/>
        </a:spcBef>
        <a:buFont typeface="Arial" pitchFamily="34" charset="0"/>
        <a:buChar char="–"/>
        <a:defRPr kumimoji="1"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kumimoji="1"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spcBef>
          <a:spcPct val="20000"/>
        </a:spcBef>
        <a:buFont typeface="Arial" pitchFamily="34" charset="0"/>
        <a:buChar char="–"/>
        <a:defRPr kumimoji="1"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spcBef>
          <a:spcPct val="20000"/>
        </a:spcBef>
        <a:buFont typeface="Arial" pitchFamily="34" charset="0"/>
        <a:buChar char="»"/>
        <a:defRPr kumimoji="1"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kumimoji="1"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kumimoji="1"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kumimoji="1"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kumimoji="1"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126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551" userDrawn="1">
          <p15:clr>
            <a:srgbClr val="F26B43"/>
          </p15:clr>
        </p15:guide>
        <p15:guide id="6" pos="7129" userDrawn="1">
          <p15:clr>
            <a:srgbClr val="F26B43"/>
          </p15:clr>
        </p15:guide>
        <p15:guide id="7" orient="horz" pos="414" userDrawn="1">
          <p15:clr>
            <a:srgbClr val="F26B43"/>
          </p15:clr>
        </p15:guide>
        <p15:guide id="10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48E7C7C5-4CA1-3C7F-F437-698837AD9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© Presentation Design</a:t>
            </a:r>
            <a:endParaRPr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880F166-2942-9475-BB72-BBC288CC51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0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B0E0CD9C-462A-96A4-BE70-F8F704C23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299" y="1700808"/>
            <a:ext cx="10439856" cy="1307346"/>
          </a:xfrm>
        </p:spPr>
        <p:txBody>
          <a:bodyPr/>
          <a:lstStyle/>
          <a:p>
            <a:r>
              <a:rPr kumimoji="1" lang="ja-JP" altLang="en-US" dirty="0"/>
              <a:t>フィヨブー競プロコンテスト </a:t>
            </a:r>
            <a:r>
              <a:rPr kumimoji="1" lang="en-US" altLang="ja-JP" dirty="0"/>
              <a:t>#1</a:t>
            </a:r>
            <a:br>
              <a:rPr kumimoji="1" lang="en-US" altLang="ja-JP" dirty="0"/>
            </a:br>
            <a:r>
              <a:rPr kumimoji="1" lang="ja-JP" altLang="en-US" dirty="0"/>
              <a:t>解説</a:t>
            </a:r>
          </a:p>
        </p:txBody>
      </p:sp>
      <p:pic>
        <p:nvPicPr>
          <p:cNvPr id="6" name="図 5" descr="アイコン&#10;&#10;自動的に生成された説明">
            <a:extLst>
              <a:ext uri="{FF2B5EF4-FFF2-40B4-BE49-F238E27FC236}">
                <a16:creationId xmlns:a16="http://schemas.microsoft.com/office/drawing/2014/main" id="{C619E28F-6B73-611B-97F0-618EA5BC2A1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4817857" y="3528863"/>
            <a:ext cx="2556284" cy="2556284"/>
          </a:xfrm>
          <a:prstGeom prst="rect">
            <a:avLst/>
          </a:prstGeom>
          <a:ln>
            <a:noFill/>
          </a:ln>
          <a:effectLst>
            <a:glow rad="101600">
              <a:srgbClr val="00B050">
                <a:alpha val="60000"/>
              </a:srgb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8905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9780B53-9B14-6264-E19D-2008F4075D3B}"/>
              </a:ext>
            </a:extLst>
          </p:cNvPr>
          <p:cNvSpPr/>
          <p:nvPr/>
        </p:nvSpPr>
        <p:spPr bwMode="auto">
          <a:xfrm>
            <a:off x="11324" y="2960948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D88E880-A799-3784-B9C9-A049FFB9446C}"/>
              </a:ext>
            </a:extLst>
          </p:cNvPr>
          <p:cNvSpPr/>
          <p:nvPr/>
        </p:nvSpPr>
        <p:spPr bwMode="auto">
          <a:xfrm>
            <a:off x="-1960" y="1209694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DC5F16C-4AA0-23E6-52C8-CC2B613F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　</a:t>
            </a:r>
            <a:r>
              <a:rPr lang="en-US" altLang="ja-JP" dirty="0"/>
              <a:t>C</a:t>
            </a:r>
            <a:r>
              <a:rPr lang="ja-JP" altLang="en-US" dirty="0"/>
              <a:t>問題</a:t>
            </a:r>
            <a:r>
              <a:rPr lang="en-US" altLang="ja-JP" dirty="0"/>
              <a:t> –</a:t>
            </a:r>
            <a:r>
              <a:rPr lang="ja-JP" altLang="en-US" dirty="0"/>
              <a:t> </a:t>
            </a:r>
            <a:r>
              <a:rPr lang="en-US" altLang="ja-JP" dirty="0"/>
              <a:t>Uneven Numbers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F02BC36-0C6F-BE77-5054-F97794DF99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4CC81B-0A2D-5CED-0810-4571E2253F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ja-JP" altLang="en-US" dirty="0"/>
              <a:t>テーマ：全探索</a:t>
            </a:r>
            <a:endParaRPr lang="en-US" altLang="ja-JP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38E554DF-649D-80D3-C208-2F0FD7098B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7388" y="1232756"/>
            <a:ext cx="11233248" cy="5320662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b="1" dirty="0">
                <a:latin typeface="+mj-ea"/>
                <a:ea typeface="+mj-ea"/>
              </a:rPr>
              <a:t>問題概要</a:t>
            </a:r>
            <a:endParaRPr lang="en-US" altLang="ja-JP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ja-JP" dirty="0"/>
              <a:t>N</a:t>
            </a:r>
            <a:r>
              <a:rPr lang="ja-JP" altLang="en-US" dirty="0"/>
              <a:t>（</a:t>
            </a:r>
            <a:r>
              <a:rPr lang="en-US" altLang="ja-JP" dirty="0"/>
              <a:t>1 </a:t>
            </a:r>
            <a:r>
              <a:rPr lang="ja-JP" altLang="en-US" dirty="0"/>
              <a:t>≦ </a:t>
            </a:r>
            <a:r>
              <a:rPr lang="en-US" altLang="ja-JP" dirty="0"/>
              <a:t>N</a:t>
            </a:r>
            <a:r>
              <a:rPr lang="ja-JP" altLang="en-US" dirty="0"/>
              <a:t> ≦ </a:t>
            </a:r>
            <a:r>
              <a:rPr lang="en-US" altLang="ja-JP" dirty="0"/>
              <a:t>10^5</a:t>
            </a:r>
            <a:r>
              <a:rPr lang="ja-JP" altLang="en-US" dirty="0"/>
              <a:t>）以下の正の整数のうち、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桁数が奇数であるものの個数を求める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b="1" dirty="0">
                <a:latin typeface="+mj-ea"/>
                <a:ea typeface="+mj-ea"/>
              </a:rPr>
              <a:t>解説</a:t>
            </a:r>
            <a:r>
              <a:rPr lang="ja-JP" altLang="en-US" b="1" dirty="0">
                <a:latin typeface="+mj-ea"/>
                <a:ea typeface="+mj-ea"/>
              </a:rPr>
              <a:t>（方針）</a:t>
            </a:r>
            <a:endParaRPr kumimoji="1" lang="en-US" altLang="ja-JP" b="1" dirty="0">
              <a:latin typeface="+mj-ea"/>
              <a:ea typeface="+mj-ea"/>
            </a:endParaRPr>
          </a:p>
          <a:p>
            <a:r>
              <a:rPr lang="en-US" altLang="ja-JP" dirty="0"/>
              <a:t>N</a:t>
            </a:r>
            <a:r>
              <a:rPr lang="ja-JP" altLang="en-US" dirty="0"/>
              <a:t>以下の全ての正の整数を全て調べ上げ、桁数が奇数であるかを判定する</a:t>
            </a:r>
            <a:endParaRPr lang="en-US" altLang="ja-JP" dirty="0"/>
          </a:p>
          <a:p>
            <a:pPr lvl="1"/>
            <a:r>
              <a:rPr lang="ja-JP" altLang="en-US" dirty="0"/>
              <a:t>あり得る全てのパターンを調べ上げる手法のことを「全探索」という</a:t>
            </a:r>
            <a:endParaRPr lang="en-US" altLang="ja-JP" dirty="0"/>
          </a:p>
          <a:p>
            <a:pPr lvl="1"/>
            <a:r>
              <a:rPr lang="ja-JP" altLang="en-US" dirty="0"/>
              <a:t>計算効率は悪いが実装は簡単。</a:t>
            </a:r>
            <a:r>
              <a:rPr lang="en-US" altLang="ja-JP" dirty="0"/>
              <a:t>10^5</a:t>
            </a:r>
            <a:r>
              <a:rPr lang="ja-JP" altLang="en-US" dirty="0"/>
              <a:t>回の探索であれば</a:t>
            </a:r>
            <a:r>
              <a:rPr lang="en-US" altLang="ja-JP" dirty="0"/>
              <a:t>OK</a:t>
            </a:r>
            <a:r>
              <a:rPr lang="ja-JP" altLang="en-US" dirty="0"/>
              <a:t>。</a:t>
            </a:r>
            <a:endParaRPr lang="en-US" altLang="ja-JP" dirty="0"/>
          </a:p>
          <a:p>
            <a:r>
              <a:rPr lang="en-US" altLang="ja-JP" dirty="0"/>
              <a:t>N</a:t>
            </a:r>
            <a:r>
              <a:rPr lang="ja-JP" altLang="en-US" dirty="0"/>
              <a:t>の桁数で場合分けをして、効率良く求めることもできる</a:t>
            </a:r>
            <a:endParaRPr kumimoji="1" lang="en-US" altLang="ja-JP" dirty="0"/>
          </a:p>
          <a:p>
            <a:pPr lvl="1" indent="-342900">
              <a:buFont typeface="Arial" panose="020B0604020202020204" pitchFamily="34" charset="0"/>
              <a:buChar char="•"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6810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7C78926-65E4-8FED-D979-6EE7ACDF828E}"/>
              </a:ext>
            </a:extLst>
          </p:cNvPr>
          <p:cNvSpPr/>
          <p:nvPr/>
        </p:nvSpPr>
        <p:spPr bwMode="auto">
          <a:xfrm>
            <a:off x="9364" y="3681028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C7F11FC-4704-DBAD-3485-46744901A76E}"/>
              </a:ext>
            </a:extLst>
          </p:cNvPr>
          <p:cNvSpPr/>
          <p:nvPr/>
        </p:nvSpPr>
        <p:spPr bwMode="auto">
          <a:xfrm>
            <a:off x="-1960" y="1209694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DC5F16C-4AA0-23E6-52C8-CC2B613F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　</a:t>
            </a:r>
            <a:r>
              <a:rPr kumimoji="1" lang="en-US" altLang="ja-JP" dirty="0"/>
              <a:t>D</a:t>
            </a:r>
            <a:r>
              <a:rPr lang="ja-JP" altLang="en-US" dirty="0"/>
              <a:t>問題</a:t>
            </a:r>
            <a:r>
              <a:rPr lang="en-US" altLang="ja-JP" dirty="0"/>
              <a:t> –</a:t>
            </a:r>
            <a:r>
              <a:rPr lang="ja-JP" altLang="en-US" dirty="0"/>
              <a:t> </a:t>
            </a:r>
            <a:r>
              <a:rPr lang="en-US" altLang="ja-JP" dirty="0"/>
              <a:t>Different Distribution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F02BC36-0C6F-BE77-5054-F97794DF99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4CC81B-0A2D-5CED-0810-4571E2253F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ja-JP" altLang="en-US" dirty="0"/>
              <a:t>テーマ：入出力例を使って手を動かす</a:t>
            </a:r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38E554DF-649D-80D3-C208-2F0FD7098BE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87388" y="1232756"/>
                <a:ext cx="11401046" cy="532066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ja-JP" altLang="en-US" b="1" dirty="0">
                    <a:latin typeface="+mj-ea"/>
                    <a:ea typeface="+mj-ea"/>
                  </a:rPr>
                  <a:t>問題概要</a:t>
                </a:r>
                <a:endParaRPr kumimoji="1" lang="en-US" altLang="ja-JP" b="1" dirty="0">
                  <a:latin typeface="+mj-ea"/>
                  <a:ea typeface="+mj-ea"/>
                </a:endParaRPr>
              </a:p>
              <a:p>
                <a:r>
                  <a:rPr lang="ja-JP" altLang="en-US" dirty="0"/>
                  <a:t>ゲームの参加人数の最大値を求める</a:t>
                </a:r>
                <a:endParaRPr lang="en-US" altLang="ja-JP" dirty="0"/>
              </a:p>
              <a:p>
                <a:r>
                  <a:rPr lang="ja-JP" altLang="en-US" dirty="0"/>
                  <a:t>分かっている情報は以下</a:t>
                </a:r>
                <a:endParaRPr lang="en-US" altLang="ja-JP" dirty="0"/>
              </a:p>
              <a:p>
                <a:pPr lvl="1"/>
                <a:r>
                  <a:rPr kumimoji="1" lang="en-US" altLang="ja-JP" dirty="0"/>
                  <a:t>N</a:t>
                </a:r>
                <a:r>
                  <a:rPr kumimoji="1" lang="ja-JP" altLang="en-US" dirty="0"/>
                  <a:t>人の各順位と得点（</a:t>
                </a:r>
                <a:r>
                  <a:rPr kumimoji="1" lang="en-US" altLang="ja-JP" dirty="0"/>
                  <a:t>1 </a:t>
                </a:r>
                <a:r>
                  <a:rPr kumimoji="1" lang="ja-JP" altLang="en-US" dirty="0"/>
                  <a:t>≦ </a:t>
                </a:r>
                <a:r>
                  <a:rPr kumimoji="1" lang="en-US" altLang="ja-JP" dirty="0"/>
                  <a:t>N </a:t>
                </a:r>
                <a:r>
                  <a:rPr kumimoji="1" lang="ja-JP" altLang="en-US" dirty="0"/>
                  <a:t>≦ </a:t>
                </a:r>
                <a:r>
                  <a:rPr kumimoji="1" lang="en-US" altLang="ja-JP" dirty="0"/>
                  <a:t>10^5</a:t>
                </a:r>
                <a:r>
                  <a:rPr kumimoji="1" lang="ja-JP" altLang="en-US" dirty="0"/>
                  <a:t>）</a:t>
                </a:r>
                <a:endParaRPr kumimoji="1" lang="en-US" altLang="ja-JP" dirty="0"/>
              </a:p>
              <a:p>
                <a:pPr lvl="1"/>
                <a:r>
                  <a:rPr lang="ja-JP" altLang="en-US" dirty="0"/>
                  <a:t>参加者全員の点数はすべて異なる</a:t>
                </a:r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r>
                  <a:rPr kumimoji="1" lang="ja-JP" altLang="en-US" b="1" dirty="0">
                    <a:latin typeface="+mj-ea"/>
                    <a:ea typeface="+mj-ea"/>
                  </a:rPr>
                  <a:t>解説</a:t>
                </a:r>
                <a:r>
                  <a:rPr lang="ja-JP" altLang="en-US" b="1" dirty="0">
                    <a:latin typeface="+mj-ea"/>
                    <a:ea typeface="+mj-ea"/>
                  </a:rPr>
                  <a:t>（方針）</a:t>
                </a:r>
                <a:endParaRPr kumimoji="1" lang="en-US" altLang="ja-JP" b="1" dirty="0">
                  <a:latin typeface="+mj-ea"/>
                  <a:ea typeface="+mj-ea"/>
                </a:endParaRPr>
              </a:p>
              <a:p>
                <a:r>
                  <a:rPr lang="ja-JP" altLang="en-US" dirty="0"/>
                  <a:t>分かっている得点の最低点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ja-JP" altLang="en-US" dirty="0"/>
                  <a:t>以上を獲得した参加者の人数は確定している</a:t>
                </a:r>
                <a:endParaRPr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</a:rPr>
                      <m:t>点を</m:t>
                    </m:r>
                  </m:oMath>
                </a14:m>
                <a:r>
                  <a:rPr lang="ja-JP" altLang="en-US" dirty="0"/>
                  <a:t>取った人の順位分だけ参加者が存在する（</a:t>
                </a:r>
                <a14:m>
                  <m:oMath xmlns:m="http://schemas.openxmlformats.org/officeDocument/2006/math">
                    <m:r>
                      <a:rPr lang="ja-JP" altLang="en-US" i="1" dirty="0">
                        <a:latin typeface="Cambria Math" panose="02040503050406030204" pitchFamily="18" charset="0"/>
                      </a:rPr>
                      <m:t>順位の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最大値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ja-JP" altLang="en-US" i="1" dirty="0" smtClean="0">
                        <a:latin typeface="Cambria Math" panose="02040503050406030204" pitchFamily="18" charset="0"/>
                      </a:rPr>
                      <m:t>人</m:t>
                    </m:r>
                  </m:oMath>
                </a14:m>
                <a:r>
                  <a:rPr lang="ja-JP" altLang="en-US" dirty="0"/>
                  <a:t>）</a:t>
                </a:r>
                <a:endParaRPr lang="en-US" altLang="ja-JP" dirty="0"/>
              </a:p>
              <a:p>
                <a:r>
                  <a:rPr kumimoji="1" lang="ja-JP" altLang="en-US" dirty="0"/>
                  <a:t>一方で</a:t>
                </a:r>
                <a:r>
                  <a:rPr lang="en-US" altLang="ja-JP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ja-JP" alt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点</m:t>
                    </m:r>
                  </m:oMath>
                </a14:m>
                <a:r>
                  <a:rPr kumimoji="1" lang="ja-JP" altLang="en-US" dirty="0">
                    <a:solidFill>
                      <a:schemeClr val="accent3"/>
                    </a:solidFill>
                  </a:rPr>
                  <a:t>未満の参加者の人数</a:t>
                </a:r>
                <a:r>
                  <a:rPr lang="ja-JP" altLang="en-US" dirty="0">
                    <a:solidFill>
                      <a:schemeClr val="accent3"/>
                    </a:solidFill>
                  </a:rPr>
                  <a:t>は</a:t>
                </a:r>
                <a:r>
                  <a:rPr kumimoji="1" lang="ja-JP" altLang="en-US" dirty="0">
                    <a:solidFill>
                      <a:schemeClr val="accent3"/>
                    </a:solidFill>
                  </a:rPr>
                  <a:t>不明</a:t>
                </a:r>
                <a:r>
                  <a:rPr kumimoji="1" lang="ja-JP" altLang="en-US" dirty="0"/>
                  <a:t>なので、</a:t>
                </a:r>
                <a:r>
                  <a:rPr kumimoji="1" lang="ja-JP" altLang="en-US" dirty="0">
                    <a:solidFill>
                      <a:schemeClr val="accent3"/>
                    </a:solidFill>
                  </a:rPr>
                  <a:t>こ</a:t>
                </a:r>
                <a:r>
                  <a:rPr lang="ja-JP" altLang="en-US" dirty="0">
                    <a:solidFill>
                      <a:schemeClr val="accent3"/>
                    </a:solidFill>
                  </a:rPr>
                  <a:t>の人数</a:t>
                </a:r>
                <a:r>
                  <a:rPr kumimoji="1" lang="ja-JP" altLang="en-US" dirty="0">
                    <a:solidFill>
                      <a:schemeClr val="accent3"/>
                    </a:solidFill>
                  </a:rPr>
                  <a:t>を最大化</a:t>
                </a:r>
                <a:r>
                  <a:rPr kumimoji="1" lang="ja-JP" altLang="en-US" dirty="0"/>
                  <a:t>す</a:t>
                </a:r>
                <a:r>
                  <a:rPr lang="ja-JP" altLang="en-US" dirty="0"/>
                  <a:t>れば</a:t>
                </a:r>
                <a:r>
                  <a:rPr lang="en-US" altLang="ja-JP" dirty="0"/>
                  <a:t>OK</a:t>
                </a:r>
                <a:endParaRPr kumimoji="1" lang="en-US" altLang="ja-JP" dirty="0"/>
              </a:p>
              <a:p>
                <a:pPr lvl="1"/>
                <a:r>
                  <a:rPr lang="ja-JP" altLang="en-US" dirty="0"/>
                  <a:t>一番人数が多くなるケースは</a:t>
                </a:r>
                <a14:m>
                  <m:oMath xmlns:m="http://schemas.openxmlformats.org/officeDocument/2006/math">
                    <m:r>
                      <a:rPr lang="ja-JP" altLang="en-US" dirty="0"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/>
                  <a:t>~ 0</a:t>
                </a:r>
                <a:r>
                  <a:rPr kumimoji="1" lang="ja-JP" altLang="en-US" dirty="0"/>
                  <a:t>点まで</a:t>
                </a:r>
                <a:r>
                  <a:rPr kumimoji="1" lang="en-US" altLang="ja-JP" dirty="0"/>
                  <a:t>1</a:t>
                </a:r>
                <a:r>
                  <a:rPr kumimoji="1" lang="ja-JP" altLang="en-US" dirty="0"/>
                  <a:t>点刻みで参加者がいる場合（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dirty="0"/>
                  <a:t>人）</a:t>
                </a:r>
                <a:endParaRPr kumimoji="1" lang="en-US" altLang="ja-JP" dirty="0"/>
              </a:p>
              <a:p>
                <a:r>
                  <a:rPr lang="ja-JP" altLang="en-US" dirty="0"/>
                  <a:t>求める最大値は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ja-JP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altLang="ja-JP" dirty="0"/>
              </a:p>
              <a:p>
                <a:pPr marL="457063" lvl="1" indent="0">
                  <a:buNone/>
                </a:pPr>
                <a:endParaRPr lang="en-US" altLang="ja-JP" sz="2400" dirty="0"/>
              </a:p>
            </p:txBody>
          </p:sp>
        </mc:Choice>
        <mc:Fallback xmlns="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38E554DF-649D-80D3-C208-2F0FD7098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87388" y="1232756"/>
                <a:ext cx="11401046" cy="5320662"/>
              </a:xfrm>
              <a:blipFill>
                <a:blip r:embed="rId3"/>
                <a:stretch>
                  <a:fillRect l="-802" t="-916" b="-4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661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E83F849-1385-F2D6-6E79-62F51207B893}"/>
              </a:ext>
            </a:extLst>
          </p:cNvPr>
          <p:cNvSpPr/>
          <p:nvPr/>
        </p:nvSpPr>
        <p:spPr bwMode="auto">
          <a:xfrm>
            <a:off x="-1960" y="1209694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DC5F16C-4AA0-23E6-52C8-CC2B613F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　</a:t>
            </a:r>
            <a:r>
              <a:rPr lang="en-US" altLang="ja-JP" dirty="0"/>
              <a:t>E</a:t>
            </a:r>
            <a:r>
              <a:rPr lang="ja-JP" altLang="en-US" dirty="0"/>
              <a:t>問題</a:t>
            </a:r>
            <a:r>
              <a:rPr lang="en-US" altLang="ja-JP" dirty="0"/>
              <a:t> –</a:t>
            </a:r>
            <a:r>
              <a:rPr lang="ja-JP" altLang="en-US" dirty="0"/>
              <a:t> </a:t>
            </a:r>
            <a:r>
              <a:rPr lang="en-US" altLang="ja-JP" dirty="0"/>
              <a:t>Super </a:t>
            </a:r>
            <a:r>
              <a:rPr lang="en-US" altLang="ja-JP" dirty="0" err="1"/>
              <a:t>Ryuma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F02BC36-0C6F-BE77-5054-F97794DF99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4CC81B-0A2D-5CED-0810-4571E2253F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ja-JP" altLang="en-US" dirty="0"/>
              <a:t>テーマ：遇奇性（パリティ）</a:t>
            </a:r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38E554DF-649D-80D3-C208-2F0FD7098BE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87388" y="1232756"/>
                <a:ext cx="11197244" cy="532066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ja-JP" altLang="en-US" b="1" dirty="0">
                    <a:latin typeface="+mj-ea"/>
                    <a:ea typeface="+mj-ea"/>
                  </a:rPr>
                  <a:t>問題概要</a:t>
                </a:r>
                <a:endParaRPr lang="en-US" altLang="ja-JP" b="1" dirty="0">
                  <a:latin typeface="+mj-ea"/>
                  <a:ea typeface="+mj-ea"/>
                </a:endParaRPr>
              </a:p>
              <a:p>
                <a:pPr marL="0" indent="0">
                  <a:buNone/>
                </a:pPr>
                <a:r>
                  <a:rPr kumimoji="1" lang="ja-JP" altLang="en-US" dirty="0"/>
                  <a:t>「超竜馬」を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ja-JP" altLang="en-US" dirty="0"/>
                  <a:t>から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ja-JP" altLang="en-US" dirty="0"/>
                  <a:t>に移動するのに必要な最小手数を求める</a:t>
                </a:r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sz="2000" dirty="0"/>
              </a:p>
            </p:txBody>
          </p:sp>
        </mc:Choice>
        <mc:Fallback xmlns="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38E554DF-649D-80D3-C208-2F0FD7098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87388" y="1232756"/>
                <a:ext cx="11197244" cy="5320662"/>
              </a:xfrm>
              <a:blipFill>
                <a:blip r:embed="rId3"/>
                <a:stretch>
                  <a:fillRect l="-817" t="-9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図 7">
            <a:extLst>
              <a:ext uri="{FF2B5EF4-FFF2-40B4-BE49-F238E27FC236}">
                <a16:creationId xmlns:a16="http://schemas.microsoft.com/office/drawing/2014/main" id="{16769F9C-2863-39DB-51C1-7AFF07E92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108" y="2208777"/>
            <a:ext cx="4464496" cy="4438000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16C868E-0477-792B-17F5-622FE4B5CAE5}"/>
              </a:ext>
            </a:extLst>
          </p:cNvPr>
          <p:cNvSpPr/>
          <p:nvPr/>
        </p:nvSpPr>
        <p:spPr bwMode="auto">
          <a:xfrm>
            <a:off x="803412" y="2348880"/>
            <a:ext cx="5610287" cy="4464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53DFE4D6-0BB5-B1DC-72DD-E62C8B5342D6}"/>
                  </a:ext>
                </a:extLst>
              </p:cNvPr>
              <p:cNvSpPr txBox="1"/>
              <p:nvPr/>
            </p:nvSpPr>
            <p:spPr>
              <a:xfrm>
                <a:off x="875419" y="2420888"/>
                <a:ext cx="5796645" cy="4401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000" dirty="0">
                    <a:latin typeface="+mj-ea"/>
                    <a:ea typeface="+mj-ea"/>
                  </a:rPr>
                  <a:t>超竜馬の移動：</a:t>
                </a:r>
                <a:r>
                  <a:rPr lang="en-US" altLang="ja-JP" sz="20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ja-JP" altLang="en-US" sz="2000" dirty="0"/>
                  <a:t>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ja-JP" sz="20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altLang="ja-JP" sz="2000" dirty="0"/>
              </a:p>
              <a:p>
                <a:endParaRPr lang="en-US" altLang="ja-JP" sz="2000" b="1" u="sng" dirty="0"/>
              </a:p>
              <a:p>
                <a:pPr marL="0" indent="0">
                  <a:buNone/>
                </a:pPr>
                <a:r>
                  <a:rPr lang="ja-JP" altLang="en-US" sz="2000" b="1" dirty="0"/>
                  <a:t>　</a:t>
                </a:r>
                <a:r>
                  <a:rPr lang="ja-JP" altLang="en-US" sz="2000" b="1" u="sng" dirty="0"/>
                  <a:t>移動</a:t>
                </a:r>
                <a:r>
                  <a:rPr lang="en-US" altLang="ja-JP" sz="2000" b="1" u="sng" dirty="0"/>
                  <a:t>A</a:t>
                </a:r>
              </a:p>
              <a:p>
                <a:pPr marL="0" indent="0">
                  <a:buNone/>
                </a:pPr>
                <a:r>
                  <a:rPr lang="ja-JP" altLang="en-US" sz="2000" b="0" dirty="0"/>
                  <a:t>　　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ja-JP" altLang="en-US" sz="2000" dirty="0"/>
                  <a:t>（左上</a:t>
                </a:r>
                <a:r>
                  <a:rPr lang="en-US" altLang="ja-JP" sz="2000" dirty="0"/>
                  <a:t>-</a:t>
                </a:r>
                <a:r>
                  <a:rPr lang="ja-JP" altLang="en-US" sz="2000" dirty="0"/>
                  <a:t>右下のナナメ移動）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 dirty="0"/>
                  <a:t>　　</a:t>
                </a:r>
                <a:r>
                  <a:rPr lang="en-US" altLang="ja-JP" sz="2000" dirty="0"/>
                  <a:t>ex) </a:t>
                </a:r>
                <a:r>
                  <a:rPr lang="en-US" altLang="ja-JP" sz="20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  0</m:t>
                        </m:r>
                      </m:e>
                    </m:d>
                  </m:oMath>
                </a14:m>
                <a:r>
                  <a:rPr lang="ja-JP" altLang="en-US" sz="2000" dirty="0"/>
                  <a:t>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ja-JP" sz="20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</m:oMath>
                </a14:m>
                <a:endParaRPr lang="en-US" altLang="ja-JP" sz="2000" dirty="0"/>
              </a:p>
              <a:p>
                <a:pPr marL="0" indent="0">
                  <a:buNone/>
                </a:pPr>
                <a:endParaRPr lang="en-US" altLang="ja-JP" sz="2000" b="1" i="1" dirty="0"/>
              </a:p>
              <a:p>
                <a:pPr marL="0" indent="0">
                  <a:buNone/>
                </a:pPr>
                <a:r>
                  <a:rPr lang="ja-JP" altLang="en-US" sz="2000" b="1" i="1" dirty="0"/>
                  <a:t>　</a:t>
                </a:r>
                <a:r>
                  <a:rPr lang="ja-JP" altLang="en-US" sz="2000" b="1" u="sng" dirty="0"/>
                  <a:t>移動</a:t>
                </a:r>
                <a:r>
                  <a:rPr lang="en-US" altLang="ja-JP" sz="2000" b="1" u="sng" dirty="0"/>
                  <a:t>B</a:t>
                </a:r>
                <a:endParaRPr lang="en-US" altLang="ja-JP" sz="2000" b="1" u="sng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ja-JP" altLang="en-US" sz="2000" b="0" dirty="0">
                    <a:sym typeface="Wingdings" panose="05000000000000000000" pitchFamily="2" charset="2"/>
                  </a:rPr>
                  <a:t>　　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ja-JP" altLang="en-US" sz="2000" dirty="0">
                    <a:sym typeface="Wingdings" panose="05000000000000000000" pitchFamily="2" charset="2"/>
                  </a:rPr>
                  <a:t>（左下</a:t>
                </a:r>
                <a:r>
                  <a:rPr lang="en-US" altLang="ja-JP" sz="2000" dirty="0">
                    <a:sym typeface="Wingdings" panose="05000000000000000000" pitchFamily="2" charset="2"/>
                  </a:rPr>
                  <a:t>-</a:t>
                </a:r>
                <a:r>
                  <a:rPr lang="ja-JP" altLang="en-US" sz="2000" dirty="0">
                    <a:sym typeface="Wingdings" panose="05000000000000000000" pitchFamily="2" charset="2"/>
                  </a:rPr>
                  <a:t>右上の</a:t>
                </a:r>
                <a:r>
                  <a:rPr lang="ja-JP" altLang="en-US" sz="2000" dirty="0"/>
                  <a:t>ナナメ移動）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 dirty="0"/>
                  <a:t>　　</a:t>
                </a:r>
                <a:r>
                  <a:rPr lang="en-US" altLang="ja-JP" sz="2000" dirty="0"/>
                  <a:t>ex) </a:t>
                </a:r>
                <a:r>
                  <a:rPr lang="en-US" altLang="ja-JP" sz="20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  0</m:t>
                        </m:r>
                      </m:e>
                    </m:d>
                  </m:oMath>
                </a14:m>
                <a:r>
                  <a:rPr lang="ja-JP" altLang="en-US" sz="2000" dirty="0"/>
                  <a:t>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ja-JP" sz="20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altLang="ja-JP" sz="2000" dirty="0"/>
              </a:p>
              <a:p>
                <a:pPr marL="0" indent="0">
                  <a:buNone/>
                </a:pPr>
                <a:endParaRPr lang="en-US" altLang="ja-JP" sz="2000" b="1" dirty="0"/>
              </a:p>
              <a:p>
                <a:pPr marL="0" indent="0">
                  <a:buNone/>
                </a:pPr>
                <a:r>
                  <a:rPr lang="ja-JP" altLang="en-US" sz="2000" b="1" dirty="0"/>
                  <a:t>　</a:t>
                </a:r>
                <a:r>
                  <a:rPr lang="ja-JP" altLang="en-US" sz="2000" b="1" u="sng" dirty="0"/>
                  <a:t>移動</a:t>
                </a:r>
                <a:r>
                  <a:rPr lang="en-US" altLang="ja-JP" sz="2000" b="1" u="sng" dirty="0"/>
                  <a:t>C</a:t>
                </a:r>
              </a:p>
              <a:p>
                <a:pPr marL="0" indent="0">
                  <a:buNone/>
                </a:pPr>
                <a:r>
                  <a:rPr lang="ja-JP" altLang="en-US" sz="2000" b="0" dirty="0"/>
                  <a:t>　　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endParaRPr lang="en-US" altLang="ja-JP" sz="2000" b="0" dirty="0"/>
              </a:p>
              <a:p>
                <a:pPr marL="0" indent="0">
                  <a:buNone/>
                </a:pPr>
                <a:r>
                  <a:rPr lang="ja-JP" altLang="en-US" sz="2000" dirty="0"/>
                  <a:t>　　（上下左右好きな方向へ</a:t>
                </a:r>
                <a:r>
                  <a:rPr lang="en-US" altLang="ja-JP" sz="2000" dirty="0"/>
                  <a:t>3</a:t>
                </a:r>
                <a:r>
                  <a:rPr lang="ja-JP" altLang="en-US" sz="2000" dirty="0"/>
                  <a:t>マス以内の移動）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 dirty="0"/>
                  <a:t>　　</a:t>
                </a:r>
                <a:r>
                  <a:rPr lang="en-US" altLang="ja-JP" sz="2000" dirty="0"/>
                  <a:t>ex) </a:t>
                </a:r>
                <a:r>
                  <a:rPr lang="en-US" altLang="ja-JP" sz="20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  0</m:t>
                        </m:r>
                      </m:e>
                    </m:d>
                  </m:oMath>
                </a14:m>
                <a:r>
                  <a:rPr lang="ja-JP" altLang="en-US" sz="2000" dirty="0"/>
                  <a:t>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sz="20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53DFE4D6-0BB5-B1DC-72DD-E62C8B534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19" y="2420888"/>
                <a:ext cx="5796645" cy="4401205"/>
              </a:xfrm>
              <a:prstGeom prst="rect">
                <a:avLst/>
              </a:prstGeom>
              <a:blipFill>
                <a:blip r:embed="rId5"/>
                <a:stretch>
                  <a:fillRect l="-1158" t="-693" r="-632" b="-15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1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C5F16C-4AA0-23E6-52C8-CC2B613F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　</a:t>
            </a:r>
            <a:r>
              <a:rPr lang="en-US" altLang="ja-JP" dirty="0"/>
              <a:t>E</a:t>
            </a:r>
            <a:r>
              <a:rPr lang="ja-JP" altLang="en-US" dirty="0"/>
              <a:t>問題</a:t>
            </a:r>
            <a:r>
              <a:rPr lang="en-US" altLang="ja-JP" dirty="0"/>
              <a:t> –</a:t>
            </a:r>
            <a:r>
              <a:rPr lang="ja-JP" altLang="en-US" dirty="0"/>
              <a:t> </a:t>
            </a:r>
            <a:r>
              <a:rPr lang="en-US" altLang="ja-JP" dirty="0"/>
              <a:t>Super </a:t>
            </a:r>
            <a:r>
              <a:rPr lang="en-US" altLang="ja-JP" dirty="0" err="1"/>
              <a:t>Ryuma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F02BC36-0C6F-BE77-5054-F97794DF99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4CC81B-0A2D-5CED-0810-4571E2253F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ja-JP" altLang="en-US" dirty="0"/>
              <a:t>テーマ：遇奇性（パリティ）</a:t>
            </a:r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8">
                <a:extLst>
                  <a:ext uri="{FF2B5EF4-FFF2-40B4-BE49-F238E27FC236}">
                    <a16:creationId xmlns:a16="http://schemas.microsoft.com/office/drawing/2014/main" id="{70A93F50-D310-6113-6068-C0E9BB06224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87388" y="1916832"/>
                <a:ext cx="10945216" cy="4636586"/>
              </a:xfrm>
            </p:spPr>
            <p:txBody>
              <a:bodyPr/>
              <a:lstStyle/>
              <a:p>
                <a:r>
                  <a:rPr lang="ja-JP" altLang="en-US" dirty="0"/>
                  <a:t>実は</a:t>
                </a:r>
                <a:r>
                  <a:rPr lang="en-US" altLang="ja-JP" b="1" dirty="0">
                    <a:solidFill>
                      <a:schemeClr val="accent3"/>
                    </a:solidFill>
                    <a:latin typeface="+mj-ea"/>
                    <a:ea typeface="+mj-ea"/>
                  </a:rPr>
                  <a:t>3</a:t>
                </a:r>
                <a:r>
                  <a:rPr lang="ja-JP" altLang="en-US" b="1" dirty="0">
                    <a:solidFill>
                      <a:schemeClr val="accent3"/>
                    </a:solidFill>
                    <a:latin typeface="+mj-ea"/>
                    <a:ea typeface="+mj-ea"/>
                  </a:rPr>
                  <a:t>手以内</a:t>
                </a:r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で移動できる</a:t>
                </a:r>
                <a:endParaRPr lang="en-US" altLang="ja-JP" dirty="0">
                  <a:solidFill>
                    <a:srgbClr val="4B4B4B"/>
                  </a:solidFill>
                  <a:latin typeface="+mn-ea"/>
                </a:endParaRPr>
              </a:p>
              <a:p>
                <a:r>
                  <a:rPr lang="ja-JP" altLang="en-US" dirty="0"/>
                  <a:t>このことから、現在マス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dirty="0"/>
                  <a:t>と目標マス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dirty="0"/>
                  <a:t>について</a:t>
                </a:r>
                <a:endParaRPr lang="en-US" altLang="ja-JP" dirty="0"/>
              </a:p>
              <a:p>
                <a:pPr lvl="1"/>
                <a:r>
                  <a:rPr lang="en-US" altLang="ja-JP" sz="2400" dirty="0"/>
                  <a:t>0</a:t>
                </a:r>
                <a:r>
                  <a:rPr lang="ja-JP" altLang="en-US" sz="2400" dirty="0"/>
                  <a:t>手</a:t>
                </a:r>
                <a:endParaRPr lang="en-US" altLang="ja-JP" sz="2400" dirty="0"/>
              </a:p>
              <a:p>
                <a:pPr lvl="1"/>
                <a:r>
                  <a:rPr lang="en-US" altLang="ja-JP" sz="2400" dirty="0"/>
                  <a:t>1</a:t>
                </a:r>
                <a:r>
                  <a:rPr lang="ja-JP" altLang="en-US" sz="2400" dirty="0"/>
                  <a:t>手</a:t>
                </a:r>
                <a:endParaRPr lang="en-US" altLang="ja-JP" sz="2400" dirty="0"/>
              </a:p>
              <a:p>
                <a:pPr lvl="1"/>
                <a:r>
                  <a:rPr lang="en-US" altLang="ja-JP" sz="2400" dirty="0"/>
                  <a:t>2</a:t>
                </a:r>
                <a:r>
                  <a:rPr lang="ja-JP" altLang="en-US" sz="2400" dirty="0"/>
                  <a:t>手</a:t>
                </a:r>
                <a:endParaRPr lang="en-US" altLang="ja-JP" sz="2400" dirty="0"/>
              </a:p>
              <a:p>
                <a:pPr lvl="1"/>
                <a:r>
                  <a:rPr lang="en-US" altLang="ja-JP" sz="2400" dirty="0"/>
                  <a:t>3</a:t>
                </a:r>
                <a:r>
                  <a:rPr lang="ja-JP" altLang="en-US" sz="2400" dirty="0"/>
                  <a:t>手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dirty="0"/>
                  <a:t>　のどのケースに当てはまるかを判定すれば</a:t>
                </a:r>
                <a:r>
                  <a:rPr lang="en-US" altLang="ja-JP" dirty="0"/>
                  <a:t>OK</a:t>
                </a:r>
              </a:p>
            </p:txBody>
          </p:sp>
        </mc:Choice>
        <mc:Fallback xmlns="">
          <p:sp>
            <p:nvSpPr>
              <p:cNvPr id="9" name="コンテンツ プレースホルダー 8">
                <a:extLst>
                  <a:ext uri="{FF2B5EF4-FFF2-40B4-BE49-F238E27FC236}">
                    <a16:creationId xmlns:a16="http://schemas.microsoft.com/office/drawing/2014/main" id="{70A93F50-D310-6113-6068-C0E9BB062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87388" y="1916832"/>
                <a:ext cx="10945216" cy="4636586"/>
              </a:xfrm>
              <a:blipFill>
                <a:blip r:embed="rId2"/>
                <a:stretch>
                  <a:fillRect l="-835" t="-10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CFA9761-B74D-8518-E923-9BCC62D982C5}"/>
              </a:ext>
            </a:extLst>
          </p:cNvPr>
          <p:cNvSpPr/>
          <p:nvPr/>
        </p:nvSpPr>
        <p:spPr bwMode="auto">
          <a:xfrm>
            <a:off x="-1960" y="1209694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8C42E6D-105C-44B3-D9E9-044B5718C567}"/>
              </a:ext>
            </a:extLst>
          </p:cNvPr>
          <p:cNvSpPr txBox="1"/>
          <p:nvPr/>
        </p:nvSpPr>
        <p:spPr>
          <a:xfrm>
            <a:off x="400802" y="1235103"/>
            <a:ext cx="11773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sz="2400" b="1" dirty="0">
                <a:latin typeface="+mj-ea"/>
                <a:ea typeface="+mj-ea"/>
              </a:rPr>
              <a:t>解説</a:t>
            </a:r>
            <a:endParaRPr lang="en-US" altLang="ja-JP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619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C5F16C-4AA0-23E6-52C8-CC2B613F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　</a:t>
            </a:r>
            <a:r>
              <a:rPr lang="en-US" altLang="ja-JP" dirty="0"/>
              <a:t>E</a:t>
            </a:r>
            <a:r>
              <a:rPr lang="ja-JP" altLang="en-US" dirty="0"/>
              <a:t>問題</a:t>
            </a:r>
            <a:r>
              <a:rPr lang="en-US" altLang="ja-JP" dirty="0"/>
              <a:t> –</a:t>
            </a:r>
            <a:r>
              <a:rPr lang="ja-JP" altLang="en-US" dirty="0"/>
              <a:t> </a:t>
            </a:r>
            <a:r>
              <a:rPr lang="en-US" altLang="ja-JP" dirty="0"/>
              <a:t>Super </a:t>
            </a:r>
            <a:r>
              <a:rPr lang="en-US" altLang="ja-JP" dirty="0" err="1"/>
              <a:t>Ryuma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F02BC36-0C6F-BE77-5054-F97794DF99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4CC81B-0A2D-5CED-0810-4571E2253F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ja-JP" altLang="en-US" dirty="0"/>
              <a:t>テーマ：遇奇性（パリティ）</a:t>
            </a:r>
            <a:endParaRPr lang="en-US" altLang="ja-JP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70A93F50-D310-6113-6068-C0E9BB0622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7388" y="1916832"/>
            <a:ext cx="7472882" cy="4636586"/>
          </a:xfrm>
        </p:spPr>
        <p:txBody>
          <a:bodyPr/>
          <a:lstStyle/>
          <a:p>
            <a:pPr marL="0" indent="0">
              <a:buNone/>
            </a:pPr>
            <a:r>
              <a:rPr lang="en-US" altLang="ja-JP" b="1" u="sng" dirty="0">
                <a:solidFill>
                  <a:srgbClr val="4B4B4B"/>
                </a:solidFill>
                <a:latin typeface="+mn-ea"/>
              </a:rPr>
              <a:t>Q. </a:t>
            </a:r>
            <a:r>
              <a:rPr lang="ja-JP" altLang="en-US" b="1" u="sng" dirty="0">
                <a:solidFill>
                  <a:srgbClr val="4B4B4B"/>
                </a:solidFill>
                <a:latin typeface="+mn-ea"/>
              </a:rPr>
              <a:t>なぜ</a:t>
            </a:r>
            <a:r>
              <a:rPr lang="en-US" altLang="ja-JP" b="1" u="sng" dirty="0">
                <a:solidFill>
                  <a:srgbClr val="4B4B4B"/>
                </a:solidFill>
                <a:latin typeface="+mn-ea"/>
              </a:rPr>
              <a:t>3</a:t>
            </a:r>
            <a:r>
              <a:rPr lang="ja-JP" altLang="en-US" b="1" u="sng" dirty="0">
                <a:solidFill>
                  <a:srgbClr val="4B4B4B"/>
                </a:solidFill>
                <a:latin typeface="+mn-ea"/>
              </a:rPr>
              <a:t>手以内で目標マスに移動できるのか</a:t>
            </a:r>
            <a:endParaRPr lang="en-US" altLang="ja-JP" b="1" u="sng" dirty="0">
              <a:solidFill>
                <a:srgbClr val="4B4B4B"/>
              </a:solidFill>
              <a:latin typeface="+mn-ea"/>
            </a:endParaRPr>
          </a:p>
          <a:p>
            <a:pPr marL="0" indent="0">
              <a:buNone/>
            </a:pPr>
            <a:endParaRPr lang="en-US" altLang="ja-JP" dirty="0">
              <a:solidFill>
                <a:srgbClr val="4B4B4B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ja-JP" b="1" u="sng" dirty="0">
                <a:solidFill>
                  <a:srgbClr val="4B4B4B"/>
                </a:solidFill>
                <a:latin typeface="+mn-ea"/>
              </a:rPr>
              <a:t>A. </a:t>
            </a:r>
            <a:r>
              <a:rPr lang="ja-JP" altLang="en-US" b="1" u="sng" dirty="0">
                <a:solidFill>
                  <a:srgbClr val="4B4B4B"/>
                </a:solidFill>
                <a:latin typeface="+mn-ea"/>
              </a:rPr>
              <a:t>以下の移動をすればよい</a:t>
            </a:r>
            <a:endParaRPr lang="en-US" altLang="ja-JP" b="1" u="sng" dirty="0">
              <a:solidFill>
                <a:srgbClr val="4B4B4B"/>
              </a:solidFill>
              <a:latin typeface="+mn-ea"/>
            </a:endParaRPr>
          </a:p>
          <a:p>
            <a:pPr marL="914263" lvl="1" indent="-457200">
              <a:buFont typeface="+mj-lt"/>
              <a:buAutoNum type="arabicPeriod"/>
            </a:pPr>
            <a:r>
              <a:rPr lang="ja-JP" altLang="en-US" sz="2400" dirty="0">
                <a:solidFill>
                  <a:srgbClr val="4B4B4B"/>
                </a:solidFill>
                <a:latin typeface="+mn-ea"/>
              </a:rPr>
              <a:t>「移動</a:t>
            </a:r>
            <a:r>
              <a:rPr lang="en-US" altLang="ja-JP" sz="2400" dirty="0">
                <a:solidFill>
                  <a:srgbClr val="4B4B4B"/>
                </a:solidFill>
                <a:latin typeface="+mn-ea"/>
              </a:rPr>
              <a:t>A</a:t>
            </a:r>
            <a:r>
              <a:rPr lang="ja-JP" altLang="en-US" sz="2400" dirty="0">
                <a:solidFill>
                  <a:srgbClr val="4B4B4B"/>
                </a:solidFill>
                <a:latin typeface="+mn-ea"/>
              </a:rPr>
              <a:t>」と「移動</a:t>
            </a:r>
            <a:r>
              <a:rPr lang="en-US" altLang="ja-JP" sz="2400" dirty="0">
                <a:solidFill>
                  <a:srgbClr val="4B4B4B"/>
                </a:solidFill>
                <a:latin typeface="+mn-ea"/>
              </a:rPr>
              <a:t>B</a:t>
            </a:r>
            <a:r>
              <a:rPr lang="ja-JP" altLang="en-US" sz="2400" dirty="0">
                <a:solidFill>
                  <a:srgbClr val="4B4B4B"/>
                </a:solidFill>
                <a:latin typeface="+mn-ea"/>
              </a:rPr>
              <a:t>」を</a:t>
            </a:r>
            <a:r>
              <a:rPr lang="en-US" altLang="ja-JP" sz="2400" dirty="0">
                <a:solidFill>
                  <a:srgbClr val="4B4B4B"/>
                </a:solidFill>
                <a:latin typeface="+mn-ea"/>
              </a:rPr>
              <a:t>1</a:t>
            </a:r>
            <a:r>
              <a:rPr lang="ja-JP" altLang="en-US" sz="2400" dirty="0">
                <a:solidFill>
                  <a:srgbClr val="4B4B4B"/>
                </a:solidFill>
                <a:latin typeface="+mn-ea"/>
              </a:rPr>
              <a:t>回ずつ行い、　　</a:t>
            </a:r>
            <a:r>
              <a:rPr lang="ja-JP" altLang="en-US" sz="2400" dirty="0">
                <a:solidFill>
                  <a:schemeClr val="accent3"/>
                </a:solidFill>
                <a:latin typeface="+mj-ea"/>
                <a:ea typeface="+mj-ea"/>
              </a:rPr>
              <a:t>市松模様の同じ色の任意のマスに“</a:t>
            </a:r>
            <a:r>
              <a:rPr lang="en-US" altLang="ja-JP" sz="2400" dirty="0">
                <a:solidFill>
                  <a:schemeClr val="accent3"/>
                </a:solidFill>
                <a:latin typeface="+mj-ea"/>
                <a:ea typeface="+mj-ea"/>
              </a:rPr>
              <a:t>2</a:t>
            </a:r>
            <a:r>
              <a:rPr lang="ja-JP" altLang="en-US" sz="2400" dirty="0">
                <a:solidFill>
                  <a:schemeClr val="accent3"/>
                </a:solidFill>
                <a:latin typeface="+mj-ea"/>
                <a:ea typeface="+mj-ea"/>
              </a:rPr>
              <a:t>手”で移動</a:t>
            </a:r>
            <a:br>
              <a:rPr lang="en-US" altLang="ja-JP" sz="2400" dirty="0">
                <a:solidFill>
                  <a:schemeClr val="accent3"/>
                </a:solidFill>
                <a:latin typeface="+mj-ea"/>
                <a:ea typeface="+mj-ea"/>
              </a:rPr>
            </a:br>
            <a:endParaRPr lang="en-US" altLang="ja-JP" sz="2400" dirty="0">
              <a:solidFill>
                <a:srgbClr val="4B4B4B"/>
              </a:solidFill>
              <a:latin typeface="+mn-ea"/>
            </a:endParaRPr>
          </a:p>
          <a:p>
            <a:pPr marL="914263" lvl="1" indent="-457200">
              <a:buFont typeface="+mj-lt"/>
              <a:buAutoNum type="arabicPeriod"/>
            </a:pPr>
            <a:r>
              <a:rPr lang="ja-JP" altLang="en-US" sz="2400" dirty="0">
                <a:solidFill>
                  <a:srgbClr val="4B4B4B"/>
                </a:solidFill>
                <a:latin typeface="+mn-ea"/>
              </a:rPr>
              <a:t>その後「移動</a:t>
            </a:r>
            <a:r>
              <a:rPr lang="en-US" altLang="ja-JP" sz="2400" dirty="0">
                <a:solidFill>
                  <a:srgbClr val="4B4B4B"/>
                </a:solidFill>
                <a:latin typeface="+mn-ea"/>
              </a:rPr>
              <a:t>C</a:t>
            </a:r>
            <a:r>
              <a:rPr lang="ja-JP" altLang="en-US" sz="2400" dirty="0">
                <a:solidFill>
                  <a:srgbClr val="4B4B4B"/>
                </a:solidFill>
                <a:latin typeface="+mn-ea"/>
              </a:rPr>
              <a:t>」</a:t>
            </a:r>
            <a:r>
              <a:rPr lang="en-US" altLang="ja-JP" sz="2400" dirty="0">
                <a:solidFill>
                  <a:srgbClr val="4B4B4B"/>
                </a:solidFill>
                <a:latin typeface="+mn-ea"/>
              </a:rPr>
              <a:t>1</a:t>
            </a:r>
            <a:r>
              <a:rPr lang="ja-JP" altLang="en-US" sz="2400" dirty="0">
                <a:solidFill>
                  <a:srgbClr val="4B4B4B"/>
                </a:solidFill>
                <a:latin typeface="+mn-ea"/>
              </a:rPr>
              <a:t>手で目標マスに移動</a:t>
            </a:r>
            <a:endParaRPr lang="en-US" altLang="ja-JP" sz="2400" dirty="0">
              <a:solidFill>
                <a:schemeClr val="accent3"/>
              </a:solidFill>
              <a:latin typeface="+mj-ea"/>
              <a:ea typeface="+mj-ea"/>
            </a:endParaRPr>
          </a:p>
          <a:p>
            <a:pPr marL="457063" lvl="1" indent="0">
              <a:buNone/>
            </a:pPr>
            <a:r>
              <a:rPr lang="ja-JP" altLang="en-US" sz="2400" dirty="0">
                <a:solidFill>
                  <a:srgbClr val="4B4B4B"/>
                </a:solidFill>
                <a:latin typeface="+mn-ea"/>
              </a:rPr>
              <a:t>　</a:t>
            </a:r>
            <a:endParaRPr lang="en-US" altLang="ja-JP" sz="2400" dirty="0">
              <a:solidFill>
                <a:srgbClr val="4B4B4B"/>
              </a:solidFill>
              <a:latin typeface="+mn-ea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CFA9761-B74D-8518-E923-9BCC62D982C5}"/>
              </a:ext>
            </a:extLst>
          </p:cNvPr>
          <p:cNvSpPr/>
          <p:nvPr/>
        </p:nvSpPr>
        <p:spPr bwMode="auto">
          <a:xfrm>
            <a:off x="-1960" y="1209694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8C42E6D-105C-44B3-D9E9-044B5718C567}"/>
              </a:ext>
            </a:extLst>
          </p:cNvPr>
          <p:cNvSpPr txBox="1"/>
          <p:nvPr/>
        </p:nvSpPr>
        <p:spPr>
          <a:xfrm>
            <a:off x="400802" y="1235103"/>
            <a:ext cx="11773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sz="2400" b="1" dirty="0">
                <a:latin typeface="+mj-ea"/>
                <a:ea typeface="+mj-ea"/>
              </a:rPr>
              <a:t>解説</a:t>
            </a:r>
            <a:endParaRPr lang="en-US" altLang="ja-JP" sz="2400" b="1" dirty="0">
              <a:latin typeface="+mj-ea"/>
              <a:ea typeface="+mj-ea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CAD9B06-5842-6A1B-5D57-32FABD437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021" y="2407867"/>
            <a:ext cx="3940345" cy="3779533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8B125680-50D1-0092-6B02-4019D85405EB}"/>
              </a:ext>
            </a:extLst>
          </p:cNvPr>
          <p:cNvSpPr/>
          <p:nvPr/>
        </p:nvSpPr>
        <p:spPr bwMode="auto">
          <a:xfrm>
            <a:off x="9199104" y="5701160"/>
            <a:ext cx="288032" cy="300974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CF248369-82DC-5BF2-EBBA-AACED80BC6D3}"/>
              </a:ext>
            </a:extLst>
          </p:cNvPr>
          <p:cNvSpPr/>
          <p:nvPr/>
        </p:nvSpPr>
        <p:spPr bwMode="auto">
          <a:xfrm>
            <a:off x="9190729" y="2706687"/>
            <a:ext cx="288032" cy="300974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26D501C-D76B-8739-4AD2-323E218BBBCE}"/>
              </a:ext>
            </a:extLst>
          </p:cNvPr>
          <p:cNvCxnSpPr>
            <a:cxnSpLocks/>
          </p:cNvCxnSpPr>
          <p:nvPr/>
        </p:nvCxnSpPr>
        <p:spPr>
          <a:xfrm flipH="1" flipV="1">
            <a:off x="9974399" y="2884928"/>
            <a:ext cx="1103387" cy="1213733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FAB712C-AA91-CAD3-155A-B00C990C56FD}"/>
              </a:ext>
            </a:extLst>
          </p:cNvPr>
          <p:cNvCxnSpPr>
            <a:cxnSpLocks/>
          </p:cNvCxnSpPr>
          <p:nvPr/>
        </p:nvCxnSpPr>
        <p:spPr>
          <a:xfrm flipH="1">
            <a:off x="9506021" y="2877747"/>
            <a:ext cx="468378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8C731C6-CBB5-802F-B21A-46AC707E3A59}"/>
              </a:ext>
            </a:extLst>
          </p:cNvPr>
          <p:cNvCxnSpPr>
            <a:cxnSpLocks/>
          </p:cNvCxnSpPr>
          <p:nvPr/>
        </p:nvCxnSpPr>
        <p:spPr>
          <a:xfrm flipV="1">
            <a:off x="9487136" y="4065907"/>
            <a:ext cx="1590650" cy="155699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364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C5F16C-4AA0-23E6-52C8-CC2B613F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　</a:t>
            </a:r>
            <a:r>
              <a:rPr lang="en-US" altLang="ja-JP" dirty="0"/>
              <a:t>E</a:t>
            </a:r>
            <a:r>
              <a:rPr lang="ja-JP" altLang="en-US" dirty="0"/>
              <a:t>問題</a:t>
            </a:r>
            <a:r>
              <a:rPr lang="en-US" altLang="ja-JP" dirty="0"/>
              <a:t> –</a:t>
            </a:r>
            <a:r>
              <a:rPr lang="ja-JP" altLang="en-US" dirty="0"/>
              <a:t> </a:t>
            </a:r>
            <a:r>
              <a:rPr lang="en-US" altLang="ja-JP" dirty="0"/>
              <a:t>Super </a:t>
            </a:r>
            <a:r>
              <a:rPr lang="en-US" altLang="ja-JP" dirty="0" err="1"/>
              <a:t>Ryuma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F02BC36-0C6F-BE77-5054-F97794DF99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4CC81B-0A2D-5CED-0810-4571E2253F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ja-JP" altLang="en-US" dirty="0"/>
              <a:t>テーマ：遇奇性（パリティ）</a:t>
            </a:r>
            <a:endParaRPr lang="en-US" altLang="ja-JP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70A93F50-D310-6113-6068-C0E9BB0622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7388" y="1713694"/>
            <a:ext cx="11089232" cy="5113047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>
                <a:solidFill>
                  <a:srgbClr val="4B4B4B"/>
                </a:solidFill>
                <a:latin typeface="+mn-ea"/>
              </a:rPr>
              <a:t>各手数の条件は以下</a:t>
            </a:r>
            <a:endParaRPr lang="en-US" altLang="ja-JP" sz="2400" dirty="0">
              <a:solidFill>
                <a:srgbClr val="4B4B4B"/>
              </a:solidFill>
              <a:latin typeface="+mn-ea"/>
            </a:endParaRPr>
          </a:p>
          <a:p>
            <a:r>
              <a:rPr lang="en-US" altLang="ja-JP" sz="2400" b="1" u="sng" dirty="0">
                <a:solidFill>
                  <a:srgbClr val="4B4B4B"/>
                </a:solidFill>
                <a:latin typeface="+mn-ea"/>
              </a:rPr>
              <a:t>0</a:t>
            </a:r>
            <a:r>
              <a:rPr lang="ja-JP" altLang="en-US" sz="2400" b="1" u="sng" dirty="0">
                <a:solidFill>
                  <a:srgbClr val="4B4B4B"/>
                </a:solidFill>
                <a:latin typeface="+mn-ea"/>
              </a:rPr>
              <a:t>手</a:t>
            </a:r>
            <a:endParaRPr lang="en-US" altLang="ja-JP" sz="2400" b="1" u="sng" dirty="0">
              <a:solidFill>
                <a:srgbClr val="4B4B4B"/>
              </a:solidFill>
              <a:latin typeface="+mn-ea"/>
            </a:endParaRPr>
          </a:p>
          <a:p>
            <a:pPr lvl="1"/>
            <a:r>
              <a:rPr lang="ja-JP" altLang="en-US" dirty="0">
                <a:solidFill>
                  <a:srgbClr val="4B4B4B"/>
                </a:solidFill>
                <a:latin typeface="+mn-ea"/>
              </a:rPr>
              <a:t>現在マスと目標マスが同じ</a:t>
            </a:r>
            <a:endParaRPr lang="en-US" altLang="ja-JP" dirty="0">
              <a:solidFill>
                <a:srgbClr val="4B4B4B"/>
              </a:solidFill>
              <a:latin typeface="+mn-ea"/>
            </a:endParaRPr>
          </a:p>
          <a:p>
            <a:pPr lvl="2"/>
            <a:endParaRPr lang="en-US" altLang="ja-JP" dirty="0">
              <a:solidFill>
                <a:srgbClr val="4B4B4B"/>
              </a:solidFill>
              <a:latin typeface="+mn-ea"/>
            </a:endParaRPr>
          </a:p>
          <a:p>
            <a:r>
              <a:rPr lang="en-US" altLang="ja-JP" b="1" u="sng" dirty="0">
                <a:solidFill>
                  <a:srgbClr val="4B4B4B"/>
                </a:solidFill>
                <a:latin typeface="+mn-ea"/>
              </a:rPr>
              <a:t>1</a:t>
            </a:r>
            <a:r>
              <a:rPr lang="ja-JP" altLang="en-US" b="1" u="sng" dirty="0">
                <a:solidFill>
                  <a:srgbClr val="4B4B4B"/>
                </a:solidFill>
                <a:latin typeface="+mn-ea"/>
              </a:rPr>
              <a:t>手</a:t>
            </a:r>
            <a:endParaRPr lang="en-US" altLang="ja-JP" b="1" u="sng" dirty="0">
              <a:solidFill>
                <a:srgbClr val="4B4B4B"/>
              </a:solidFill>
              <a:latin typeface="+mn-ea"/>
            </a:endParaRPr>
          </a:p>
          <a:p>
            <a:pPr lvl="1"/>
            <a:r>
              <a:rPr lang="ja-JP" altLang="en-US" dirty="0">
                <a:solidFill>
                  <a:srgbClr val="4B4B4B"/>
                </a:solidFill>
                <a:latin typeface="+mn-ea"/>
              </a:rPr>
              <a:t>以下のいずれかの移動で目標マスに到達できる</a:t>
            </a:r>
            <a:endParaRPr lang="en-US" altLang="ja-JP" dirty="0">
              <a:solidFill>
                <a:srgbClr val="4B4B4B"/>
              </a:solidFill>
              <a:latin typeface="+mn-ea"/>
            </a:endParaRPr>
          </a:p>
          <a:p>
            <a:pPr lvl="2"/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移動</a:t>
            </a:r>
            <a:r>
              <a:rPr lang="en-US" altLang="ja-JP" sz="2000" dirty="0">
                <a:solidFill>
                  <a:srgbClr val="4B4B4B"/>
                </a:solidFill>
                <a:latin typeface="+mn-ea"/>
              </a:rPr>
              <a:t>A</a:t>
            </a:r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　</a:t>
            </a:r>
            <a:r>
              <a:rPr lang="ja-JP" altLang="en-US" sz="2000" dirty="0"/>
              <a:t>（左上</a:t>
            </a:r>
            <a:r>
              <a:rPr lang="en-US" altLang="ja-JP" sz="2000" dirty="0"/>
              <a:t>-</a:t>
            </a:r>
            <a:r>
              <a:rPr lang="ja-JP" altLang="en-US" sz="2000" dirty="0"/>
              <a:t>右下のナナメ移動）</a:t>
            </a:r>
            <a:endParaRPr lang="en-US" altLang="ja-JP" sz="2000" dirty="0">
              <a:solidFill>
                <a:srgbClr val="4B4B4B"/>
              </a:solidFill>
              <a:latin typeface="+mn-ea"/>
            </a:endParaRPr>
          </a:p>
          <a:p>
            <a:pPr lvl="2"/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移動</a:t>
            </a:r>
            <a:r>
              <a:rPr lang="en-US" altLang="ja-JP" sz="2000" dirty="0">
                <a:solidFill>
                  <a:srgbClr val="4B4B4B"/>
                </a:solidFill>
                <a:latin typeface="+mn-ea"/>
              </a:rPr>
              <a:t>B</a:t>
            </a:r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　</a:t>
            </a:r>
            <a:r>
              <a:rPr lang="ja-JP" altLang="en-US" sz="2000" dirty="0"/>
              <a:t>（左下</a:t>
            </a:r>
            <a:r>
              <a:rPr lang="en-US" altLang="ja-JP" sz="2000" dirty="0"/>
              <a:t>-</a:t>
            </a:r>
            <a:r>
              <a:rPr lang="ja-JP" altLang="en-US" sz="2000" dirty="0"/>
              <a:t>右上のナナメ移動）</a:t>
            </a:r>
            <a:endParaRPr lang="en-US" altLang="ja-JP" sz="2000" dirty="0">
              <a:solidFill>
                <a:srgbClr val="4B4B4B"/>
              </a:solidFill>
              <a:latin typeface="+mn-ea"/>
            </a:endParaRPr>
          </a:p>
          <a:p>
            <a:pPr lvl="2"/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移動</a:t>
            </a:r>
            <a:r>
              <a:rPr lang="en-US" altLang="ja-JP" sz="2000" dirty="0">
                <a:solidFill>
                  <a:srgbClr val="4B4B4B"/>
                </a:solidFill>
                <a:latin typeface="+mn-ea"/>
              </a:rPr>
              <a:t>C</a:t>
            </a:r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　</a:t>
            </a:r>
            <a:r>
              <a:rPr lang="ja-JP" altLang="en-US" sz="2000" dirty="0"/>
              <a:t>（上下左右好きな方向へ</a:t>
            </a:r>
            <a:r>
              <a:rPr lang="en-US" altLang="ja-JP" sz="2000" dirty="0"/>
              <a:t>3</a:t>
            </a:r>
            <a:r>
              <a:rPr lang="ja-JP" altLang="en-US" sz="2000" dirty="0"/>
              <a:t>マス移動）</a:t>
            </a:r>
            <a:endParaRPr lang="en-US" altLang="ja-JP" sz="2000" dirty="0">
              <a:solidFill>
                <a:srgbClr val="4B4B4B"/>
              </a:solidFill>
              <a:latin typeface="+mn-ea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CFA9761-B74D-8518-E923-9BCC62D982C5}"/>
              </a:ext>
            </a:extLst>
          </p:cNvPr>
          <p:cNvSpPr/>
          <p:nvPr/>
        </p:nvSpPr>
        <p:spPr bwMode="auto">
          <a:xfrm>
            <a:off x="-1960" y="1209694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8C42E6D-105C-44B3-D9E9-044B5718C567}"/>
              </a:ext>
            </a:extLst>
          </p:cNvPr>
          <p:cNvSpPr txBox="1"/>
          <p:nvPr/>
        </p:nvSpPr>
        <p:spPr>
          <a:xfrm>
            <a:off x="400802" y="1235103"/>
            <a:ext cx="11773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sz="2400" b="1" dirty="0">
                <a:latin typeface="+mj-ea"/>
                <a:ea typeface="+mj-ea"/>
              </a:rPr>
              <a:t>解説</a:t>
            </a:r>
            <a:endParaRPr lang="en-US" altLang="ja-JP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7383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C5F16C-4AA0-23E6-52C8-CC2B613F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　</a:t>
            </a:r>
            <a:r>
              <a:rPr lang="en-US" altLang="ja-JP" dirty="0"/>
              <a:t>E</a:t>
            </a:r>
            <a:r>
              <a:rPr lang="ja-JP" altLang="en-US" dirty="0"/>
              <a:t>問題</a:t>
            </a:r>
            <a:r>
              <a:rPr lang="en-US" altLang="ja-JP" dirty="0"/>
              <a:t> –</a:t>
            </a:r>
            <a:r>
              <a:rPr lang="ja-JP" altLang="en-US" dirty="0"/>
              <a:t> </a:t>
            </a:r>
            <a:r>
              <a:rPr lang="en-US" altLang="ja-JP" dirty="0"/>
              <a:t>Super </a:t>
            </a:r>
            <a:r>
              <a:rPr lang="en-US" altLang="ja-JP" dirty="0" err="1"/>
              <a:t>Ryuma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F02BC36-0C6F-BE77-5054-F97794DF99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4CC81B-0A2D-5CED-0810-4571E2253F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ja-JP" altLang="en-US" dirty="0"/>
              <a:t>テーマ：遇奇性（パリティ）</a:t>
            </a:r>
            <a:endParaRPr lang="en-US" altLang="ja-JP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70A93F50-D310-6113-6068-C0E9BB0622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7388" y="1713694"/>
            <a:ext cx="11089232" cy="5113047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>
                <a:solidFill>
                  <a:srgbClr val="4B4B4B"/>
                </a:solidFill>
                <a:latin typeface="+mn-ea"/>
              </a:rPr>
              <a:t>各手数の条件は以下</a:t>
            </a:r>
            <a:endParaRPr lang="en-US" altLang="ja-JP" sz="2400" dirty="0">
              <a:solidFill>
                <a:srgbClr val="4B4B4B"/>
              </a:solidFill>
              <a:latin typeface="+mn-ea"/>
            </a:endParaRPr>
          </a:p>
          <a:p>
            <a:r>
              <a:rPr lang="en-US" altLang="ja-JP" b="1" u="sng" dirty="0">
                <a:solidFill>
                  <a:srgbClr val="4B4B4B"/>
                </a:solidFill>
                <a:latin typeface="+mn-ea"/>
              </a:rPr>
              <a:t>2</a:t>
            </a:r>
            <a:r>
              <a:rPr lang="ja-JP" altLang="en-US" b="1" u="sng" dirty="0">
                <a:solidFill>
                  <a:srgbClr val="4B4B4B"/>
                </a:solidFill>
                <a:latin typeface="+mn-ea"/>
              </a:rPr>
              <a:t>手</a:t>
            </a:r>
            <a:endParaRPr lang="en-US" altLang="ja-JP" b="1" u="sng" dirty="0">
              <a:solidFill>
                <a:srgbClr val="4B4B4B"/>
              </a:solidFill>
              <a:latin typeface="+mn-ea"/>
            </a:endParaRPr>
          </a:p>
          <a:p>
            <a:pPr lvl="1"/>
            <a:r>
              <a:rPr lang="ja-JP" altLang="en-US" dirty="0">
                <a:solidFill>
                  <a:srgbClr val="4B4B4B"/>
                </a:solidFill>
                <a:latin typeface="+mn-ea"/>
              </a:rPr>
              <a:t>以下のいずれかの移動で目標マスに到達できる</a:t>
            </a:r>
            <a:endParaRPr lang="en-US" altLang="ja-JP" dirty="0">
              <a:solidFill>
                <a:srgbClr val="4B4B4B"/>
              </a:solidFill>
              <a:latin typeface="+mn-ea"/>
            </a:endParaRPr>
          </a:p>
          <a:p>
            <a:pPr lvl="2"/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移動</a:t>
            </a:r>
            <a:r>
              <a:rPr lang="en-US" altLang="ja-JP" sz="2000" dirty="0">
                <a:solidFill>
                  <a:srgbClr val="4B4B4B"/>
                </a:solidFill>
                <a:latin typeface="+mn-ea"/>
              </a:rPr>
              <a:t>A + </a:t>
            </a:r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移動</a:t>
            </a:r>
            <a:r>
              <a:rPr lang="en-US" altLang="ja-JP" sz="2000" dirty="0">
                <a:solidFill>
                  <a:srgbClr val="4B4B4B"/>
                </a:solidFill>
                <a:latin typeface="+mn-ea"/>
              </a:rPr>
              <a:t>B</a:t>
            </a:r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　（同じ色にいる）</a:t>
            </a:r>
            <a:endParaRPr lang="en-US" altLang="ja-JP" sz="2000" dirty="0">
              <a:solidFill>
                <a:srgbClr val="4B4B4B"/>
              </a:solidFill>
              <a:latin typeface="+mn-ea"/>
            </a:endParaRPr>
          </a:p>
          <a:p>
            <a:pPr lvl="2"/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移動</a:t>
            </a:r>
            <a:r>
              <a:rPr lang="en-US" altLang="ja-JP" sz="2000" dirty="0">
                <a:solidFill>
                  <a:srgbClr val="4B4B4B"/>
                </a:solidFill>
                <a:latin typeface="+mn-ea"/>
              </a:rPr>
              <a:t>A</a:t>
            </a:r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 </a:t>
            </a:r>
            <a:r>
              <a:rPr lang="en-US" altLang="ja-JP" sz="2000" dirty="0">
                <a:solidFill>
                  <a:srgbClr val="4B4B4B"/>
                </a:solidFill>
                <a:latin typeface="+mn-ea"/>
              </a:rPr>
              <a:t>+</a:t>
            </a:r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 移動</a:t>
            </a:r>
            <a:r>
              <a:rPr lang="en-US" altLang="ja-JP" sz="2000" dirty="0">
                <a:solidFill>
                  <a:srgbClr val="4B4B4B"/>
                </a:solidFill>
                <a:latin typeface="+mn-ea"/>
              </a:rPr>
              <a:t>C</a:t>
            </a:r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　（ナナメ</a:t>
            </a:r>
            <a:r>
              <a:rPr lang="en-US" altLang="ja-JP" sz="2000" dirty="0">
                <a:solidFill>
                  <a:srgbClr val="4B4B4B"/>
                </a:solidFill>
                <a:latin typeface="+mn-ea"/>
              </a:rPr>
              <a:t>+</a:t>
            </a:r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上下左右</a:t>
            </a:r>
            <a:r>
              <a:rPr lang="en-US" altLang="ja-JP" sz="2000" dirty="0">
                <a:solidFill>
                  <a:srgbClr val="4B4B4B"/>
                </a:solidFill>
                <a:latin typeface="+mn-ea"/>
              </a:rPr>
              <a:t>3</a:t>
            </a:r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マス以内）</a:t>
            </a:r>
            <a:endParaRPr lang="en-US" altLang="ja-JP" sz="2000" dirty="0">
              <a:solidFill>
                <a:srgbClr val="4B4B4B"/>
              </a:solidFill>
              <a:latin typeface="+mn-ea"/>
            </a:endParaRPr>
          </a:p>
          <a:p>
            <a:pPr lvl="2"/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移動</a:t>
            </a:r>
            <a:r>
              <a:rPr lang="en-US" altLang="ja-JP" sz="2000" dirty="0">
                <a:solidFill>
                  <a:srgbClr val="4B4B4B"/>
                </a:solidFill>
                <a:latin typeface="+mn-ea"/>
              </a:rPr>
              <a:t>B + </a:t>
            </a:r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移動</a:t>
            </a:r>
            <a:r>
              <a:rPr lang="en-US" altLang="ja-JP" sz="2000" dirty="0">
                <a:solidFill>
                  <a:srgbClr val="4B4B4B"/>
                </a:solidFill>
                <a:latin typeface="+mn-ea"/>
              </a:rPr>
              <a:t>C</a:t>
            </a:r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　（ナナメ</a:t>
            </a:r>
            <a:r>
              <a:rPr lang="en-US" altLang="ja-JP" sz="2000" dirty="0">
                <a:solidFill>
                  <a:srgbClr val="4B4B4B"/>
                </a:solidFill>
                <a:latin typeface="+mn-ea"/>
              </a:rPr>
              <a:t>+</a:t>
            </a:r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上下左右</a:t>
            </a:r>
            <a:r>
              <a:rPr lang="en-US" altLang="ja-JP" sz="2000" dirty="0">
                <a:solidFill>
                  <a:srgbClr val="4B4B4B"/>
                </a:solidFill>
                <a:latin typeface="+mn-ea"/>
              </a:rPr>
              <a:t>3</a:t>
            </a:r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マス以内）</a:t>
            </a:r>
            <a:endParaRPr lang="en-US" altLang="ja-JP" sz="2000" dirty="0">
              <a:solidFill>
                <a:srgbClr val="4B4B4B"/>
              </a:solidFill>
              <a:latin typeface="+mn-ea"/>
            </a:endParaRPr>
          </a:p>
          <a:p>
            <a:pPr lvl="2"/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移動</a:t>
            </a:r>
            <a:r>
              <a:rPr lang="en-US" altLang="ja-JP" sz="2000" dirty="0">
                <a:solidFill>
                  <a:srgbClr val="4B4B4B"/>
                </a:solidFill>
                <a:latin typeface="+mn-ea"/>
              </a:rPr>
              <a:t>C + </a:t>
            </a:r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移動</a:t>
            </a:r>
            <a:r>
              <a:rPr lang="en-US" altLang="ja-JP" sz="2000" dirty="0">
                <a:solidFill>
                  <a:srgbClr val="4B4B4B"/>
                </a:solidFill>
                <a:latin typeface="+mn-ea"/>
              </a:rPr>
              <a:t>C</a:t>
            </a:r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　（上下左右</a:t>
            </a:r>
            <a:r>
              <a:rPr lang="en-US" altLang="ja-JP" sz="2000" dirty="0">
                <a:solidFill>
                  <a:srgbClr val="4B4B4B"/>
                </a:solidFill>
                <a:latin typeface="+mn-ea"/>
              </a:rPr>
              <a:t>6</a:t>
            </a:r>
            <a:r>
              <a:rPr lang="ja-JP" altLang="en-US" sz="2000" dirty="0">
                <a:solidFill>
                  <a:srgbClr val="4B4B4B"/>
                </a:solidFill>
                <a:latin typeface="+mn-ea"/>
              </a:rPr>
              <a:t>マス以内）</a:t>
            </a:r>
            <a:endParaRPr lang="en-US" altLang="ja-JP" sz="2000" dirty="0">
              <a:solidFill>
                <a:srgbClr val="4B4B4B"/>
              </a:solidFill>
              <a:latin typeface="+mn-ea"/>
            </a:endParaRPr>
          </a:p>
          <a:p>
            <a:r>
              <a:rPr lang="en-US" altLang="ja-JP" b="1" u="sng" dirty="0">
                <a:solidFill>
                  <a:srgbClr val="4B4B4B"/>
                </a:solidFill>
                <a:latin typeface="+mn-ea"/>
              </a:rPr>
              <a:t>3</a:t>
            </a:r>
            <a:r>
              <a:rPr lang="ja-JP" altLang="en-US" b="1" u="sng" dirty="0">
                <a:solidFill>
                  <a:srgbClr val="4B4B4B"/>
                </a:solidFill>
                <a:latin typeface="+mn-ea"/>
              </a:rPr>
              <a:t>手</a:t>
            </a:r>
            <a:endParaRPr lang="en-US" altLang="ja-JP" b="1" u="sng" dirty="0">
              <a:solidFill>
                <a:srgbClr val="4B4B4B"/>
              </a:solidFill>
              <a:latin typeface="+mn-ea"/>
            </a:endParaRPr>
          </a:p>
          <a:p>
            <a:pPr lvl="1"/>
            <a:r>
              <a:rPr lang="en-US" altLang="ja-JP" dirty="0">
                <a:solidFill>
                  <a:srgbClr val="4B4B4B"/>
                </a:solidFill>
                <a:latin typeface="+mn-ea"/>
              </a:rPr>
              <a:t>0~2</a:t>
            </a:r>
            <a:r>
              <a:rPr lang="ja-JP" altLang="en-US" dirty="0">
                <a:solidFill>
                  <a:srgbClr val="4B4B4B"/>
                </a:solidFill>
                <a:latin typeface="+mn-ea"/>
              </a:rPr>
              <a:t>手の該当ケース以外全て</a:t>
            </a:r>
            <a:endParaRPr lang="en-US" altLang="ja-JP" dirty="0">
              <a:solidFill>
                <a:srgbClr val="4B4B4B"/>
              </a:solidFill>
              <a:latin typeface="+mn-ea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CFA9761-B74D-8518-E923-9BCC62D982C5}"/>
              </a:ext>
            </a:extLst>
          </p:cNvPr>
          <p:cNvSpPr/>
          <p:nvPr/>
        </p:nvSpPr>
        <p:spPr bwMode="auto">
          <a:xfrm>
            <a:off x="-1960" y="1209694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8C42E6D-105C-44B3-D9E9-044B5718C567}"/>
              </a:ext>
            </a:extLst>
          </p:cNvPr>
          <p:cNvSpPr txBox="1"/>
          <p:nvPr/>
        </p:nvSpPr>
        <p:spPr>
          <a:xfrm>
            <a:off x="400802" y="1235103"/>
            <a:ext cx="11773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sz="2400" b="1" dirty="0">
                <a:latin typeface="+mj-ea"/>
                <a:ea typeface="+mj-ea"/>
              </a:rPr>
              <a:t>解説</a:t>
            </a:r>
            <a:endParaRPr lang="en-US" altLang="ja-JP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41823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C5F16C-4AA0-23E6-52C8-CC2B613F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　</a:t>
            </a:r>
            <a:r>
              <a:rPr lang="en-US" altLang="ja-JP" dirty="0"/>
              <a:t>E</a:t>
            </a:r>
            <a:r>
              <a:rPr lang="ja-JP" altLang="en-US" dirty="0"/>
              <a:t>問題</a:t>
            </a:r>
            <a:r>
              <a:rPr lang="en-US" altLang="ja-JP" dirty="0"/>
              <a:t> –</a:t>
            </a:r>
            <a:r>
              <a:rPr lang="ja-JP" altLang="en-US" dirty="0"/>
              <a:t> </a:t>
            </a:r>
            <a:r>
              <a:rPr lang="en-US" altLang="ja-JP" dirty="0"/>
              <a:t>Super </a:t>
            </a:r>
            <a:r>
              <a:rPr lang="en-US" altLang="ja-JP" dirty="0" err="1"/>
              <a:t>Ryuma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F02BC36-0C6F-BE77-5054-F97794DF99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4CC81B-0A2D-5CED-0810-4571E2253F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ja-JP" altLang="en-US" dirty="0"/>
              <a:t>テーマ：遇奇性（パリティ）</a:t>
            </a:r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8">
                <a:extLst>
                  <a:ext uri="{FF2B5EF4-FFF2-40B4-BE49-F238E27FC236}">
                    <a16:creationId xmlns:a16="http://schemas.microsoft.com/office/drawing/2014/main" id="{70A93F50-D310-6113-6068-C0E9BB06224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87388" y="1713694"/>
                <a:ext cx="11089232" cy="511304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■</a:t>
                </a:r>
                <a:r>
                  <a:rPr lang="en-US" altLang="ja-JP" b="1" u="sng" dirty="0">
                    <a:solidFill>
                      <a:srgbClr val="4B4B4B"/>
                    </a:solidFill>
                    <a:latin typeface="+mn-ea"/>
                  </a:rPr>
                  <a:t>2</a:t>
                </a:r>
                <a:r>
                  <a:rPr lang="ja-JP" altLang="en-US" b="1" u="sng" dirty="0">
                    <a:solidFill>
                      <a:srgbClr val="4B4B4B"/>
                    </a:solidFill>
                    <a:latin typeface="+mn-ea"/>
                  </a:rPr>
                  <a:t>手：</a:t>
                </a:r>
                <a:r>
                  <a:rPr lang="ja-JP" altLang="en-US" sz="2400" b="1" u="sng" dirty="0">
                    <a:solidFill>
                      <a:srgbClr val="4B4B4B"/>
                    </a:solidFill>
                    <a:latin typeface="+mn-ea"/>
                  </a:rPr>
                  <a:t>移動</a:t>
                </a:r>
                <a:r>
                  <a:rPr lang="en-US" altLang="ja-JP" sz="2400" b="1" u="sng" dirty="0">
                    <a:solidFill>
                      <a:srgbClr val="4B4B4B"/>
                    </a:solidFill>
                    <a:latin typeface="+mn-ea"/>
                  </a:rPr>
                  <a:t>A + </a:t>
                </a:r>
                <a:r>
                  <a:rPr lang="ja-JP" altLang="en-US" sz="2400" b="1" u="sng" dirty="0">
                    <a:solidFill>
                      <a:srgbClr val="4B4B4B"/>
                    </a:solidFill>
                    <a:latin typeface="+mn-ea"/>
                  </a:rPr>
                  <a:t>移動</a:t>
                </a:r>
                <a:r>
                  <a:rPr lang="en-US" altLang="ja-JP" sz="2400" b="1" u="sng" dirty="0">
                    <a:solidFill>
                      <a:srgbClr val="4B4B4B"/>
                    </a:solidFill>
                    <a:latin typeface="+mn-ea"/>
                  </a:rPr>
                  <a:t>B</a:t>
                </a:r>
                <a:r>
                  <a:rPr lang="ja-JP" altLang="en-US" sz="2400" b="1" u="sng" dirty="0">
                    <a:solidFill>
                      <a:srgbClr val="4B4B4B"/>
                    </a:solidFill>
                    <a:latin typeface="+mn-ea"/>
                  </a:rPr>
                  <a:t>（同じ色にいる）</a:t>
                </a:r>
                <a:endParaRPr lang="en-US" altLang="ja-JP" b="1" u="sng" dirty="0">
                  <a:solidFill>
                    <a:srgbClr val="4B4B4B"/>
                  </a:solidFill>
                  <a:latin typeface="+mn-ea"/>
                </a:endParaRPr>
              </a:p>
              <a:p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「同じ色である」判定には、パリティという考え方が使える</a:t>
                </a:r>
                <a:endParaRPr lang="en-US" altLang="ja-JP" dirty="0">
                  <a:solidFill>
                    <a:srgbClr val="4B4B4B"/>
                  </a:solidFill>
                  <a:latin typeface="+mn-ea"/>
                </a:endParaRPr>
              </a:p>
              <a:p>
                <a:endParaRPr lang="en-US" altLang="ja-JP" b="1" u="sng" dirty="0">
                  <a:solidFill>
                    <a:srgbClr val="4B4B4B"/>
                  </a:solidFill>
                  <a:latin typeface="+mn-ea"/>
                </a:endParaRPr>
              </a:p>
              <a:p>
                <a:r>
                  <a:rPr lang="ja-JP" altLang="en-US" b="1" u="sng" dirty="0">
                    <a:solidFill>
                      <a:srgbClr val="4B4B4B"/>
                    </a:solidFill>
                    <a:latin typeface="+mn-ea"/>
                  </a:rPr>
                  <a:t>パリティ（偶奇性）</a:t>
                </a:r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：数が偶数か奇数かを示す性質</a:t>
                </a:r>
                <a:endParaRPr lang="en-US" altLang="ja-JP" dirty="0">
                  <a:solidFill>
                    <a:srgbClr val="4B4B4B"/>
                  </a:solidFill>
                  <a:latin typeface="+mn-ea"/>
                </a:endParaRPr>
              </a:p>
              <a:p>
                <a:endParaRPr lang="en-US" altLang="ja-JP" dirty="0">
                  <a:solidFill>
                    <a:srgbClr val="4B4B4B"/>
                  </a:solidFill>
                  <a:latin typeface="+mn-ea"/>
                </a:endParaRPr>
              </a:p>
              <a:p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マス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に対して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を考えてみる</a:t>
                </a:r>
                <a:endParaRPr lang="en-US" altLang="ja-JP" dirty="0">
                  <a:solidFill>
                    <a:srgbClr val="4B4B4B"/>
                  </a:solidFill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の場合、</a:t>
                </a:r>
                <a:r>
                  <a:rPr lang="en-US" altLang="ja-JP" dirty="0">
                    <a:solidFill>
                      <a:srgbClr val="4B4B4B"/>
                    </a:solidFill>
                    <a:latin typeface="+mn-ea"/>
                  </a:rPr>
                  <a:t>5</a:t>
                </a:r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となる　→　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のパリティは</a:t>
                </a:r>
                <a:r>
                  <a:rPr lang="ja-JP" altLang="en-US" b="1" dirty="0">
                    <a:solidFill>
                      <a:srgbClr val="4B4B4B"/>
                    </a:solidFill>
                    <a:latin typeface="+mn-ea"/>
                  </a:rPr>
                  <a:t>奇数</a:t>
                </a:r>
                <a:endParaRPr lang="en-US" altLang="ja-JP" b="1" dirty="0">
                  <a:solidFill>
                    <a:srgbClr val="4B4B4B"/>
                  </a:solidFill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4,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の場合、</a:t>
                </a:r>
                <a:r>
                  <a:rPr lang="en-US" altLang="ja-JP" dirty="0">
                    <a:solidFill>
                      <a:srgbClr val="4B4B4B"/>
                    </a:solidFill>
                    <a:latin typeface="+mn-ea"/>
                  </a:rPr>
                  <a:t>8</a:t>
                </a:r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となる　→　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のパリティは</a:t>
                </a:r>
                <a:r>
                  <a:rPr lang="ja-JP" altLang="en-US" b="1" dirty="0">
                    <a:solidFill>
                      <a:srgbClr val="4B4B4B"/>
                    </a:solidFill>
                    <a:latin typeface="+mn-ea"/>
                  </a:rPr>
                  <a:t>偶数</a:t>
                </a:r>
                <a:endParaRPr lang="en-US" altLang="ja-JP" b="1" dirty="0">
                  <a:solidFill>
                    <a:srgbClr val="4B4B4B"/>
                  </a:solidFill>
                  <a:latin typeface="+mn-ea"/>
                </a:endParaRPr>
              </a:p>
              <a:p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今、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のパリティを</a:t>
                </a:r>
                <a:r>
                  <a:rPr lang="ja-JP" altLang="en-US" b="1" dirty="0">
                    <a:solidFill>
                      <a:srgbClr val="4B4B4B"/>
                    </a:solidFill>
                    <a:latin typeface="+mn-ea"/>
                  </a:rPr>
                  <a:t>マスのパリティ</a:t>
                </a:r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とすると、</a:t>
                </a:r>
                <a:br>
                  <a:rPr lang="en-US" altLang="ja-JP" dirty="0">
                    <a:solidFill>
                      <a:srgbClr val="4B4B4B"/>
                    </a:solidFill>
                    <a:latin typeface="+mn-ea"/>
                  </a:rPr>
                </a:br>
                <a:r>
                  <a:rPr lang="ja-JP" altLang="en-US" dirty="0">
                    <a:solidFill>
                      <a:schemeClr val="accent3"/>
                    </a:solidFill>
                    <a:latin typeface="+mj-ea"/>
                    <a:ea typeface="+mj-ea"/>
                  </a:rPr>
                  <a:t>「同じ色にいる」＝「マスのパリティが一致する」</a:t>
                </a:r>
                <a:endParaRPr lang="en-US" altLang="ja-JP" dirty="0">
                  <a:solidFill>
                    <a:schemeClr val="accent3"/>
                  </a:solidFill>
                  <a:latin typeface="+mj-ea"/>
                  <a:ea typeface="+mj-ea"/>
                </a:endParaRPr>
              </a:p>
              <a:p>
                <a:pPr lvl="1"/>
                <a:r>
                  <a:rPr lang="ja-JP" altLang="en-US" dirty="0">
                    <a:latin typeface="+mn-ea"/>
                  </a:rPr>
                  <a:t>白：マスのパリティが</a:t>
                </a:r>
                <a:r>
                  <a:rPr lang="ja-JP" altLang="en-US" b="1" dirty="0">
                    <a:latin typeface="+mn-ea"/>
                  </a:rPr>
                  <a:t>偶数</a:t>
                </a:r>
                <a:endParaRPr lang="en-US" altLang="ja-JP" b="1" dirty="0">
                  <a:latin typeface="+mn-ea"/>
                </a:endParaRPr>
              </a:p>
              <a:p>
                <a:pPr lvl="1"/>
                <a:r>
                  <a:rPr lang="ja-JP" altLang="en-US" dirty="0">
                    <a:latin typeface="+mn-ea"/>
                  </a:rPr>
                  <a:t>赤：マスのパリティが</a:t>
                </a:r>
                <a:r>
                  <a:rPr lang="ja-JP" altLang="en-US" b="1" dirty="0">
                    <a:latin typeface="+mn-ea"/>
                  </a:rPr>
                  <a:t>奇数</a:t>
                </a:r>
                <a:endParaRPr lang="en-US" altLang="ja-JP" b="1" dirty="0">
                  <a:latin typeface="+mn-ea"/>
                </a:endParaRPr>
              </a:p>
              <a:p>
                <a:endParaRPr lang="en-US" altLang="ja-JP" dirty="0">
                  <a:solidFill>
                    <a:schemeClr val="accent3"/>
                  </a:solidFill>
                  <a:latin typeface="+mj-ea"/>
                  <a:ea typeface="+mj-ea"/>
                </a:endParaRPr>
              </a:p>
              <a:p>
                <a:endParaRPr lang="en-US" altLang="ja-JP" dirty="0">
                  <a:solidFill>
                    <a:schemeClr val="accent3"/>
                  </a:solidFill>
                  <a:latin typeface="+mj-ea"/>
                  <a:ea typeface="+mj-ea"/>
                </a:endParaRPr>
              </a:p>
              <a:p>
                <a:pPr lvl="1"/>
                <a:endParaRPr lang="en-US" altLang="ja-JP" dirty="0">
                  <a:solidFill>
                    <a:srgbClr val="4B4B4B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コンテンツ プレースホルダー 8">
                <a:extLst>
                  <a:ext uri="{FF2B5EF4-FFF2-40B4-BE49-F238E27FC236}">
                    <a16:creationId xmlns:a16="http://schemas.microsoft.com/office/drawing/2014/main" id="{70A93F50-D310-6113-6068-C0E9BB062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87388" y="1713694"/>
                <a:ext cx="11089232" cy="5113047"/>
              </a:xfrm>
              <a:blipFill>
                <a:blip r:embed="rId3"/>
                <a:stretch>
                  <a:fillRect l="-825" t="-954" b="-226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CFA9761-B74D-8518-E923-9BCC62D982C5}"/>
              </a:ext>
            </a:extLst>
          </p:cNvPr>
          <p:cNvSpPr/>
          <p:nvPr/>
        </p:nvSpPr>
        <p:spPr bwMode="auto">
          <a:xfrm>
            <a:off x="-1960" y="1209694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8C42E6D-105C-44B3-D9E9-044B5718C567}"/>
              </a:ext>
            </a:extLst>
          </p:cNvPr>
          <p:cNvSpPr txBox="1"/>
          <p:nvPr/>
        </p:nvSpPr>
        <p:spPr>
          <a:xfrm>
            <a:off x="400802" y="1235103"/>
            <a:ext cx="11773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sz="2400" b="1" dirty="0">
                <a:latin typeface="+mj-ea"/>
                <a:ea typeface="+mj-ea"/>
              </a:rPr>
              <a:t>解説</a:t>
            </a:r>
            <a:endParaRPr lang="en-US" altLang="ja-JP" sz="2400" b="1" dirty="0">
              <a:latin typeface="+mj-ea"/>
              <a:ea typeface="+mj-ea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5DA466A-D7D2-5F67-AF3D-40F743C1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212" y="2522425"/>
            <a:ext cx="3940345" cy="377953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BF5E4E1-4E10-3017-927E-648664833D9B}"/>
              </a:ext>
            </a:extLst>
          </p:cNvPr>
          <p:cNvSpPr txBox="1"/>
          <p:nvPr/>
        </p:nvSpPr>
        <p:spPr>
          <a:xfrm>
            <a:off x="8616280" y="6301958"/>
            <a:ext cx="3372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4B4B4B"/>
                </a:solidFill>
                <a:latin typeface="+mn-ea"/>
              </a:rPr>
              <a:t>1</a:t>
            </a:r>
            <a:r>
              <a:rPr lang="ja-JP" altLang="en-US" dirty="0">
                <a:solidFill>
                  <a:srgbClr val="4B4B4B"/>
                </a:solidFill>
                <a:latin typeface="+mn-ea"/>
              </a:rPr>
              <a:t>　　</a:t>
            </a:r>
            <a:r>
              <a:rPr lang="en-US" altLang="ja-JP" dirty="0">
                <a:solidFill>
                  <a:srgbClr val="4B4B4B"/>
                </a:solidFill>
                <a:latin typeface="+mn-ea"/>
              </a:rPr>
              <a:t>2</a:t>
            </a:r>
            <a:r>
              <a:rPr lang="ja-JP" altLang="en-US" dirty="0">
                <a:solidFill>
                  <a:srgbClr val="4B4B4B"/>
                </a:solidFill>
                <a:latin typeface="+mn-ea"/>
              </a:rPr>
              <a:t>　　</a:t>
            </a:r>
            <a:r>
              <a:rPr lang="en-US" altLang="ja-JP" dirty="0">
                <a:solidFill>
                  <a:srgbClr val="4B4B4B"/>
                </a:solidFill>
                <a:latin typeface="+mn-ea"/>
              </a:rPr>
              <a:t>3</a:t>
            </a:r>
            <a:r>
              <a:rPr lang="ja-JP" altLang="en-US" dirty="0">
                <a:solidFill>
                  <a:srgbClr val="4B4B4B"/>
                </a:solidFill>
                <a:latin typeface="+mn-ea"/>
              </a:rPr>
              <a:t>　　</a:t>
            </a:r>
            <a:r>
              <a:rPr lang="en-US" altLang="ja-JP" dirty="0">
                <a:solidFill>
                  <a:srgbClr val="4B4B4B"/>
                </a:solidFill>
                <a:latin typeface="+mn-ea"/>
              </a:rPr>
              <a:t>4</a:t>
            </a:r>
            <a:r>
              <a:rPr lang="ja-JP" altLang="en-US" dirty="0">
                <a:solidFill>
                  <a:srgbClr val="4B4B4B"/>
                </a:solidFill>
                <a:latin typeface="+mn-ea"/>
              </a:rPr>
              <a:t>　　</a:t>
            </a:r>
            <a:r>
              <a:rPr lang="en-US" altLang="ja-JP" dirty="0">
                <a:solidFill>
                  <a:srgbClr val="4B4B4B"/>
                </a:solidFill>
                <a:latin typeface="+mn-ea"/>
              </a:rPr>
              <a:t>5</a:t>
            </a:r>
            <a:r>
              <a:rPr lang="ja-JP" altLang="en-US" dirty="0">
                <a:solidFill>
                  <a:srgbClr val="4B4B4B"/>
                </a:solidFill>
                <a:latin typeface="+mn-ea"/>
              </a:rPr>
              <a:t>　　</a:t>
            </a:r>
            <a:r>
              <a:rPr lang="en-US" altLang="ja-JP" dirty="0">
                <a:solidFill>
                  <a:srgbClr val="4B4B4B"/>
                </a:solidFill>
                <a:latin typeface="+mn-ea"/>
              </a:rPr>
              <a:t>6 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65105C3-17C5-71E5-1CD9-87E06E93ED81}"/>
              </a:ext>
            </a:extLst>
          </p:cNvPr>
          <p:cNvSpPr txBox="1"/>
          <p:nvPr/>
        </p:nvSpPr>
        <p:spPr>
          <a:xfrm>
            <a:off x="8040216" y="2780928"/>
            <a:ext cx="4320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4B4B4B"/>
                </a:solidFill>
                <a:latin typeface="+mn-ea"/>
              </a:rPr>
              <a:t>6</a:t>
            </a:r>
          </a:p>
          <a:p>
            <a:endParaRPr lang="en-US" altLang="ja-JP" dirty="0">
              <a:solidFill>
                <a:srgbClr val="4B4B4B"/>
              </a:solidFill>
              <a:latin typeface="+mn-ea"/>
            </a:endParaRPr>
          </a:p>
          <a:p>
            <a:r>
              <a:rPr lang="en-US" altLang="ja-JP" dirty="0">
                <a:solidFill>
                  <a:srgbClr val="4B4B4B"/>
                </a:solidFill>
                <a:latin typeface="+mn-ea"/>
              </a:rPr>
              <a:t>5</a:t>
            </a:r>
          </a:p>
          <a:p>
            <a:endParaRPr lang="en-US" altLang="ja-JP" dirty="0">
              <a:solidFill>
                <a:srgbClr val="4B4B4B"/>
              </a:solidFill>
              <a:latin typeface="+mn-ea"/>
            </a:endParaRPr>
          </a:p>
          <a:p>
            <a:r>
              <a:rPr lang="en-US" altLang="ja-JP" dirty="0">
                <a:solidFill>
                  <a:srgbClr val="4B4B4B"/>
                </a:solidFill>
                <a:latin typeface="+mn-ea"/>
              </a:rPr>
              <a:t>4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24EFD49-E462-E347-A5F7-CF1C571BFF7C}"/>
              </a:ext>
            </a:extLst>
          </p:cNvPr>
          <p:cNvSpPr txBox="1"/>
          <p:nvPr/>
        </p:nvSpPr>
        <p:spPr>
          <a:xfrm>
            <a:off x="8040216" y="4593798"/>
            <a:ext cx="3240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4B4B4B"/>
                </a:solidFill>
                <a:latin typeface="+mn-ea"/>
              </a:rPr>
              <a:t>3</a:t>
            </a:r>
          </a:p>
          <a:p>
            <a:endParaRPr lang="en-US" altLang="ja-JP" dirty="0">
              <a:solidFill>
                <a:srgbClr val="4B4B4B"/>
              </a:solidFill>
              <a:latin typeface="+mn-ea"/>
            </a:endParaRPr>
          </a:p>
          <a:p>
            <a:r>
              <a:rPr lang="en-US" altLang="ja-JP" dirty="0">
                <a:solidFill>
                  <a:srgbClr val="4B4B4B"/>
                </a:solidFill>
                <a:latin typeface="+mn-ea"/>
              </a:rPr>
              <a:t>2</a:t>
            </a:r>
          </a:p>
          <a:p>
            <a:endParaRPr lang="en-US" altLang="ja-JP" dirty="0">
              <a:solidFill>
                <a:srgbClr val="4B4B4B"/>
              </a:solidFill>
              <a:latin typeface="+mn-ea"/>
            </a:endParaRPr>
          </a:p>
          <a:p>
            <a:r>
              <a:rPr lang="en-US" altLang="ja-JP" dirty="0">
                <a:solidFill>
                  <a:srgbClr val="4B4B4B"/>
                </a:solidFill>
                <a:latin typeface="+mn-ea"/>
              </a:rPr>
              <a:t>1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4C9B342-118C-E987-FCB0-948CBC62EA07}"/>
              </a:ext>
            </a:extLst>
          </p:cNvPr>
          <p:cNvSpPr txBox="1"/>
          <p:nvPr/>
        </p:nvSpPr>
        <p:spPr>
          <a:xfrm>
            <a:off x="9768408" y="5147796"/>
            <a:ext cx="324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3"/>
                </a:solidFill>
                <a:latin typeface="+mj-ea"/>
                <a:ea typeface="+mj-ea"/>
              </a:rPr>
              <a:t>奇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DE9A69-DE4F-4478-3F51-C0FEE162B9F4}"/>
              </a:ext>
            </a:extLst>
          </p:cNvPr>
          <p:cNvSpPr txBox="1"/>
          <p:nvPr/>
        </p:nvSpPr>
        <p:spPr>
          <a:xfrm>
            <a:off x="10327020" y="3960627"/>
            <a:ext cx="324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latin typeface="+mj-ea"/>
                <a:ea typeface="+mj-ea"/>
              </a:rPr>
              <a:t>偶</a:t>
            </a:r>
          </a:p>
        </p:txBody>
      </p:sp>
    </p:spTree>
    <p:extLst>
      <p:ext uri="{BB962C8B-B14F-4D97-AF65-F5344CB8AC3E}">
        <p14:creationId xmlns:p14="http://schemas.microsoft.com/office/powerpoint/2010/main" val="376138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C5F16C-4AA0-23E6-52C8-CC2B613F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　</a:t>
            </a:r>
            <a:r>
              <a:rPr lang="en-US" altLang="ja-JP" dirty="0"/>
              <a:t>E</a:t>
            </a:r>
            <a:r>
              <a:rPr lang="ja-JP" altLang="en-US" dirty="0"/>
              <a:t>問題</a:t>
            </a:r>
            <a:r>
              <a:rPr lang="en-US" altLang="ja-JP" dirty="0"/>
              <a:t> –</a:t>
            </a:r>
            <a:r>
              <a:rPr lang="ja-JP" altLang="en-US" dirty="0"/>
              <a:t> </a:t>
            </a:r>
            <a:r>
              <a:rPr lang="en-US" altLang="ja-JP" dirty="0"/>
              <a:t>Super </a:t>
            </a:r>
            <a:r>
              <a:rPr lang="en-US" altLang="ja-JP" dirty="0" err="1"/>
              <a:t>Ryuma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F02BC36-0C6F-BE77-5054-F97794DF99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4CC81B-0A2D-5CED-0810-4571E2253F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ja-JP" altLang="en-US" dirty="0"/>
              <a:t>テーマ：遇奇性（パリティ）</a:t>
            </a:r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8">
                <a:extLst>
                  <a:ext uri="{FF2B5EF4-FFF2-40B4-BE49-F238E27FC236}">
                    <a16:creationId xmlns:a16="http://schemas.microsoft.com/office/drawing/2014/main" id="{70A93F50-D310-6113-6068-C0E9BB06224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87388" y="1713694"/>
                <a:ext cx="11089232" cy="511304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ja-JP" altLang="en-US" sz="2400" dirty="0">
                    <a:solidFill>
                      <a:srgbClr val="4B4B4B"/>
                    </a:solidFill>
                    <a:latin typeface="+mn-ea"/>
                  </a:rPr>
                  <a:t>■</a:t>
                </a:r>
                <a:r>
                  <a:rPr lang="en-US" altLang="ja-JP" b="1" u="sng" dirty="0">
                    <a:solidFill>
                      <a:srgbClr val="4B4B4B"/>
                    </a:solidFill>
                    <a:latin typeface="+mn-ea"/>
                  </a:rPr>
                  <a:t> 2</a:t>
                </a:r>
                <a:r>
                  <a:rPr lang="ja-JP" altLang="en-US" b="1" u="sng" dirty="0">
                    <a:solidFill>
                      <a:srgbClr val="4B4B4B"/>
                    </a:solidFill>
                    <a:latin typeface="+mn-ea"/>
                  </a:rPr>
                  <a:t>手：</a:t>
                </a:r>
                <a:r>
                  <a:rPr lang="ja-JP" altLang="en-US" sz="2400" b="1" u="sng" dirty="0">
                    <a:solidFill>
                      <a:srgbClr val="4B4B4B"/>
                    </a:solidFill>
                    <a:latin typeface="+mn-ea"/>
                  </a:rPr>
                  <a:t>移動</a:t>
                </a:r>
                <a:r>
                  <a:rPr lang="en-US" altLang="ja-JP" sz="2400" b="1" u="sng" dirty="0">
                    <a:solidFill>
                      <a:srgbClr val="4B4B4B"/>
                    </a:solidFill>
                    <a:latin typeface="+mn-ea"/>
                  </a:rPr>
                  <a:t>A</a:t>
                </a:r>
                <a:r>
                  <a:rPr lang="ja-JP" altLang="en-US" sz="2400" b="1" u="sng" dirty="0">
                    <a:solidFill>
                      <a:srgbClr val="4B4B4B"/>
                    </a:solidFill>
                    <a:latin typeface="+mn-ea"/>
                  </a:rPr>
                  <a:t> </a:t>
                </a:r>
                <a:r>
                  <a:rPr lang="en-US" altLang="ja-JP" sz="2400" b="1" u="sng" dirty="0">
                    <a:solidFill>
                      <a:srgbClr val="4B4B4B"/>
                    </a:solidFill>
                    <a:latin typeface="+mn-ea"/>
                  </a:rPr>
                  <a:t>+</a:t>
                </a:r>
                <a:r>
                  <a:rPr lang="ja-JP" altLang="en-US" sz="2400" b="1" u="sng" dirty="0">
                    <a:solidFill>
                      <a:srgbClr val="4B4B4B"/>
                    </a:solidFill>
                    <a:latin typeface="+mn-ea"/>
                  </a:rPr>
                  <a:t> 移動</a:t>
                </a:r>
                <a:r>
                  <a:rPr lang="en-US" altLang="ja-JP" sz="2400" b="1" u="sng" dirty="0">
                    <a:solidFill>
                      <a:srgbClr val="4B4B4B"/>
                    </a:solidFill>
                    <a:latin typeface="+mn-ea"/>
                  </a:rPr>
                  <a:t>C or</a:t>
                </a:r>
                <a:r>
                  <a:rPr lang="en-US" altLang="ja-JP" b="1" u="sng" dirty="0">
                    <a:solidFill>
                      <a:srgbClr val="4B4B4B"/>
                    </a:solidFill>
                    <a:latin typeface="+mn-ea"/>
                  </a:rPr>
                  <a:t> </a:t>
                </a:r>
                <a:r>
                  <a:rPr lang="ja-JP" altLang="en-US" sz="2400" b="1" u="sng" dirty="0">
                    <a:solidFill>
                      <a:srgbClr val="4B4B4B"/>
                    </a:solidFill>
                    <a:latin typeface="+mn-ea"/>
                  </a:rPr>
                  <a:t>移動</a:t>
                </a:r>
                <a:r>
                  <a:rPr lang="en-US" altLang="ja-JP" b="1" u="sng" dirty="0">
                    <a:solidFill>
                      <a:srgbClr val="4B4B4B"/>
                    </a:solidFill>
                    <a:latin typeface="+mn-ea"/>
                  </a:rPr>
                  <a:t>B</a:t>
                </a:r>
                <a:r>
                  <a:rPr lang="en-US" altLang="ja-JP" sz="2400" b="1" u="sng" dirty="0">
                    <a:solidFill>
                      <a:srgbClr val="4B4B4B"/>
                    </a:solidFill>
                    <a:latin typeface="+mn-ea"/>
                  </a:rPr>
                  <a:t>+</a:t>
                </a:r>
                <a:r>
                  <a:rPr lang="ja-JP" altLang="en-US" sz="2400" b="1" u="sng" dirty="0">
                    <a:solidFill>
                      <a:srgbClr val="4B4B4B"/>
                    </a:solidFill>
                    <a:latin typeface="+mn-ea"/>
                  </a:rPr>
                  <a:t> 移動</a:t>
                </a:r>
                <a:r>
                  <a:rPr lang="en-US" altLang="ja-JP" sz="2400" b="1" u="sng" dirty="0">
                    <a:solidFill>
                      <a:srgbClr val="4B4B4B"/>
                    </a:solidFill>
                    <a:latin typeface="+mn-ea"/>
                  </a:rPr>
                  <a:t>C</a:t>
                </a:r>
                <a:r>
                  <a:rPr lang="ja-JP" altLang="en-US" b="1" u="sng" dirty="0">
                    <a:solidFill>
                      <a:srgbClr val="4B4B4B"/>
                    </a:solidFill>
                    <a:latin typeface="+mn-ea"/>
                  </a:rPr>
                  <a:t>（</a:t>
                </a:r>
                <a:r>
                  <a:rPr lang="ja-JP" altLang="en-US" sz="2400" b="1" u="sng" dirty="0">
                    <a:solidFill>
                      <a:srgbClr val="4B4B4B"/>
                    </a:solidFill>
                    <a:latin typeface="+mn-ea"/>
                  </a:rPr>
                  <a:t>ナナメ</a:t>
                </a:r>
                <a:r>
                  <a:rPr lang="en-US" altLang="ja-JP" sz="2400" b="1" u="sng" dirty="0">
                    <a:solidFill>
                      <a:srgbClr val="4B4B4B"/>
                    </a:solidFill>
                    <a:latin typeface="+mn-ea"/>
                  </a:rPr>
                  <a:t>+</a:t>
                </a:r>
                <a:r>
                  <a:rPr lang="ja-JP" altLang="en-US" sz="2400" b="1" u="sng" dirty="0">
                    <a:solidFill>
                      <a:srgbClr val="4B4B4B"/>
                    </a:solidFill>
                    <a:latin typeface="+mn-ea"/>
                  </a:rPr>
                  <a:t>上下左右</a:t>
                </a:r>
                <a:r>
                  <a:rPr lang="en-US" altLang="ja-JP" sz="2400" b="1" u="sng" dirty="0">
                    <a:solidFill>
                      <a:srgbClr val="4B4B4B"/>
                    </a:solidFill>
                    <a:latin typeface="+mn-ea"/>
                  </a:rPr>
                  <a:t>3</a:t>
                </a:r>
                <a:r>
                  <a:rPr lang="ja-JP" altLang="en-US" sz="2400" b="1" u="sng" dirty="0">
                    <a:solidFill>
                      <a:srgbClr val="4B4B4B"/>
                    </a:solidFill>
                    <a:latin typeface="+mn-ea"/>
                  </a:rPr>
                  <a:t>マス以内）</a:t>
                </a:r>
                <a:endParaRPr lang="en-US" altLang="ja-JP" sz="2400" b="1" u="sng" dirty="0">
                  <a:solidFill>
                    <a:srgbClr val="4B4B4B"/>
                  </a:solidFill>
                  <a:latin typeface="+mn-ea"/>
                </a:endParaRPr>
              </a:p>
              <a:p>
                <a:r>
                  <a:rPr lang="ja-JP" altLang="en-US" sz="2400" dirty="0">
                    <a:solidFill>
                      <a:srgbClr val="4B4B4B"/>
                    </a:solidFill>
                    <a:latin typeface="+mn-ea"/>
                  </a:rPr>
                  <a:t>ナナメ線からの距離を考える</a:t>
                </a:r>
                <a:endParaRPr lang="en-US" altLang="ja-JP" sz="2400" dirty="0">
                  <a:solidFill>
                    <a:srgbClr val="4B4B4B"/>
                  </a:solidFill>
                  <a:latin typeface="+mn-ea"/>
                </a:endParaRPr>
              </a:p>
              <a:p>
                <a:endParaRPr lang="en-US" altLang="ja-JP" dirty="0">
                  <a:solidFill>
                    <a:srgbClr val="4B4B4B"/>
                  </a:solidFill>
                  <a:latin typeface="+mn-ea"/>
                </a:endParaRPr>
              </a:p>
              <a:p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移動</a:t>
                </a:r>
                <a:r>
                  <a:rPr lang="en-US" altLang="ja-JP" dirty="0">
                    <a:solidFill>
                      <a:srgbClr val="4B4B4B"/>
                    </a:solidFill>
                    <a:latin typeface="+mn-ea"/>
                  </a:rPr>
                  <a:t>B</a:t>
                </a:r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について考えると、ナナメ線は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で表される</a:t>
                </a:r>
                <a:endParaRPr lang="en-US" altLang="ja-JP" dirty="0">
                  <a:solidFill>
                    <a:srgbClr val="4B4B4B"/>
                  </a:solidFill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ja-JP" altLang="en-US" sz="2400" i="1" dirty="0">
                        <a:solidFill>
                          <a:srgbClr val="4B4B4B"/>
                        </a:solidFill>
                        <a:latin typeface="Cambria Math" panose="02040503050406030204" pitchFamily="18" charset="0"/>
                      </a:rPr>
                      <m:t>変形すると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altLang="ja-JP" sz="2400" dirty="0">
                  <a:solidFill>
                    <a:srgbClr val="4B4B4B"/>
                  </a:solidFill>
                  <a:latin typeface="+mn-ea"/>
                </a:endParaRPr>
              </a:p>
              <a:p>
                <a:pPr marL="0" indent="0">
                  <a:buNone/>
                </a:pPr>
                <a:endParaRPr lang="en-US" altLang="ja-JP" dirty="0">
                  <a:solidFill>
                    <a:srgbClr val="4B4B4B"/>
                  </a:solidFill>
                  <a:latin typeface="+mn-ea"/>
                </a:endParaRPr>
              </a:p>
              <a:p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ナナメ線から</a:t>
                </a:r>
                <a:r>
                  <a:rPr lang="en-US" altLang="ja-JP" dirty="0">
                    <a:solidFill>
                      <a:srgbClr val="4B4B4B"/>
                    </a:solidFill>
                    <a:latin typeface="+mn-ea"/>
                  </a:rPr>
                  <a:t>1</a:t>
                </a:r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つズレる</a:t>
                </a:r>
                <a:endParaRPr lang="en-US" altLang="ja-JP" dirty="0">
                  <a:solidFill>
                    <a:srgbClr val="4B4B4B"/>
                  </a:solidFill>
                  <a:latin typeface="+mn-ea"/>
                </a:endParaRPr>
              </a:p>
              <a:p>
                <a:pPr marL="0" indent="0">
                  <a:buNone/>
                </a:pPr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　　⇒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のどれかが</a:t>
                </a:r>
                <a:r>
                  <a:rPr lang="en-US" altLang="ja-JP" dirty="0">
                    <a:solidFill>
                      <a:srgbClr val="4B4B4B"/>
                    </a:solidFill>
                    <a:latin typeface="+mn-ea"/>
                  </a:rPr>
                  <a:t>±</a:t>
                </a:r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１</a:t>
                </a:r>
                <a:endParaRPr lang="en-US" altLang="ja-JP" dirty="0">
                  <a:solidFill>
                    <a:srgbClr val="4B4B4B"/>
                  </a:solidFill>
                  <a:latin typeface="+mn-ea"/>
                </a:endParaRPr>
              </a:p>
              <a:p>
                <a:pPr marL="0" indent="0">
                  <a:buNone/>
                </a:pPr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　　⇒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ja-JP" sz="2400" dirty="0">
                  <a:solidFill>
                    <a:srgbClr val="4B4B4B"/>
                  </a:solidFill>
                  <a:latin typeface="+mn-ea"/>
                </a:endParaRPr>
              </a:p>
              <a:p>
                <a:endParaRPr lang="en-US" altLang="ja-JP" dirty="0">
                  <a:solidFill>
                    <a:srgbClr val="4B4B4B"/>
                  </a:solidFill>
                  <a:latin typeface="+mn-ea"/>
                </a:endParaRPr>
              </a:p>
              <a:p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今回は</a:t>
                </a:r>
                <a:r>
                  <a:rPr lang="en-US" altLang="ja-JP" dirty="0">
                    <a:solidFill>
                      <a:srgbClr val="4B4B4B"/>
                    </a:solidFill>
                    <a:latin typeface="+mn-ea"/>
                  </a:rPr>
                  <a:t>0~</a:t>
                </a:r>
                <a:r>
                  <a:rPr lang="en-US" altLang="ja-JP" sz="2400" dirty="0">
                    <a:solidFill>
                      <a:srgbClr val="4B4B4B"/>
                    </a:solidFill>
                    <a:latin typeface="+mn-ea"/>
                  </a:rPr>
                  <a:t>3</a:t>
                </a:r>
                <a:r>
                  <a:rPr lang="ja-JP" altLang="en-US" sz="2400" dirty="0">
                    <a:solidFill>
                      <a:srgbClr val="4B4B4B"/>
                    </a:solidFill>
                    <a:latin typeface="+mn-ea"/>
                  </a:rPr>
                  <a:t>つのズレまで</a:t>
                </a:r>
                <a:r>
                  <a:rPr lang="en-US" altLang="ja-JP" sz="2400" dirty="0">
                    <a:solidFill>
                      <a:srgbClr val="4B4B4B"/>
                    </a:solidFill>
                    <a:latin typeface="+mn-ea"/>
                  </a:rPr>
                  <a:t>OK</a:t>
                </a:r>
                <a:r>
                  <a:rPr lang="ja-JP" altLang="en-US" sz="2400" dirty="0">
                    <a:solidFill>
                      <a:srgbClr val="4B4B4B"/>
                    </a:solidFill>
                    <a:latin typeface="+mn-ea"/>
                  </a:rPr>
                  <a:t>なので、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endParaRPr lang="en-US" altLang="ja-JP" sz="2400" dirty="0">
                  <a:solidFill>
                    <a:srgbClr val="4B4B4B"/>
                  </a:solidFill>
                  <a:latin typeface="+mn-ea"/>
                </a:endParaRPr>
              </a:p>
              <a:p>
                <a:endParaRPr lang="en-US" altLang="ja-JP" sz="2400" dirty="0">
                  <a:solidFill>
                    <a:srgbClr val="4B4B4B"/>
                  </a:solidFill>
                  <a:latin typeface="+mn-ea"/>
                </a:endParaRPr>
              </a:p>
              <a:p>
                <a:pPr marL="0" indent="0">
                  <a:buNone/>
                </a:pPr>
                <a:endParaRPr lang="en-US" altLang="ja-JP" dirty="0">
                  <a:solidFill>
                    <a:srgbClr val="4B4B4B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コンテンツ プレースホルダー 8">
                <a:extLst>
                  <a:ext uri="{FF2B5EF4-FFF2-40B4-BE49-F238E27FC236}">
                    <a16:creationId xmlns:a16="http://schemas.microsoft.com/office/drawing/2014/main" id="{70A93F50-D310-6113-6068-C0E9BB062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87388" y="1713694"/>
                <a:ext cx="11089232" cy="5113047"/>
              </a:xfrm>
              <a:blipFill>
                <a:blip r:embed="rId3"/>
                <a:stretch>
                  <a:fillRect l="-825" t="-954" b="-146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CFA9761-B74D-8518-E923-9BCC62D982C5}"/>
              </a:ext>
            </a:extLst>
          </p:cNvPr>
          <p:cNvSpPr/>
          <p:nvPr/>
        </p:nvSpPr>
        <p:spPr bwMode="auto">
          <a:xfrm>
            <a:off x="-1960" y="1209694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8C42E6D-105C-44B3-D9E9-044B5718C567}"/>
              </a:ext>
            </a:extLst>
          </p:cNvPr>
          <p:cNvSpPr txBox="1"/>
          <p:nvPr/>
        </p:nvSpPr>
        <p:spPr>
          <a:xfrm>
            <a:off x="400802" y="1235103"/>
            <a:ext cx="11773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sz="2400" b="1" dirty="0">
                <a:latin typeface="+mj-ea"/>
                <a:ea typeface="+mj-ea"/>
              </a:rPr>
              <a:t>解説</a:t>
            </a:r>
            <a:endParaRPr lang="en-US" altLang="ja-JP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7071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C5F16C-4AA0-23E6-52C8-CC2B613F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　</a:t>
            </a:r>
            <a:r>
              <a:rPr lang="en-US" altLang="ja-JP" dirty="0"/>
              <a:t>E</a:t>
            </a:r>
            <a:r>
              <a:rPr lang="ja-JP" altLang="en-US" dirty="0"/>
              <a:t>問題</a:t>
            </a:r>
            <a:r>
              <a:rPr lang="en-US" altLang="ja-JP" dirty="0"/>
              <a:t> –</a:t>
            </a:r>
            <a:r>
              <a:rPr lang="ja-JP" altLang="en-US" dirty="0"/>
              <a:t> </a:t>
            </a:r>
            <a:r>
              <a:rPr lang="en-US" altLang="ja-JP" dirty="0"/>
              <a:t>Super </a:t>
            </a:r>
            <a:r>
              <a:rPr lang="en-US" altLang="ja-JP" dirty="0" err="1"/>
              <a:t>Ryuma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F02BC36-0C6F-BE77-5054-F97794DF99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4CC81B-0A2D-5CED-0810-4571E2253F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ja-JP" altLang="en-US" dirty="0"/>
              <a:t>テーマ：遇奇性（パリティ）</a:t>
            </a:r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8">
                <a:extLst>
                  <a:ext uri="{FF2B5EF4-FFF2-40B4-BE49-F238E27FC236}">
                    <a16:creationId xmlns:a16="http://schemas.microsoft.com/office/drawing/2014/main" id="{70A93F50-D310-6113-6068-C0E9BB06224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87388" y="1713694"/>
                <a:ext cx="11089232" cy="511304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ja-JP" altLang="en-US" sz="2400" dirty="0">
                    <a:solidFill>
                      <a:srgbClr val="4B4B4B"/>
                    </a:solidFill>
                    <a:latin typeface="+mn-ea"/>
                  </a:rPr>
                  <a:t>■</a:t>
                </a:r>
                <a:r>
                  <a:rPr lang="en-US" altLang="ja-JP" b="1" u="sng" dirty="0">
                    <a:solidFill>
                      <a:srgbClr val="4B4B4B"/>
                    </a:solidFill>
                    <a:latin typeface="+mn-ea"/>
                  </a:rPr>
                  <a:t> 2</a:t>
                </a:r>
                <a:r>
                  <a:rPr lang="ja-JP" altLang="en-US" b="1" u="sng" dirty="0">
                    <a:solidFill>
                      <a:srgbClr val="4B4B4B"/>
                    </a:solidFill>
                    <a:latin typeface="+mn-ea"/>
                  </a:rPr>
                  <a:t>手：</a:t>
                </a:r>
                <a:r>
                  <a:rPr lang="ja-JP" altLang="en-US" sz="2400" b="1" u="sng" dirty="0">
                    <a:solidFill>
                      <a:srgbClr val="4B4B4B"/>
                    </a:solidFill>
                    <a:latin typeface="+mn-ea"/>
                  </a:rPr>
                  <a:t>移動</a:t>
                </a:r>
                <a:r>
                  <a:rPr lang="en-US" altLang="ja-JP" sz="2400" b="1" u="sng" dirty="0">
                    <a:solidFill>
                      <a:srgbClr val="4B4B4B"/>
                    </a:solidFill>
                    <a:latin typeface="+mn-ea"/>
                  </a:rPr>
                  <a:t>C + </a:t>
                </a:r>
                <a:r>
                  <a:rPr lang="ja-JP" altLang="en-US" sz="2400" b="1" u="sng" dirty="0">
                    <a:solidFill>
                      <a:srgbClr val="4B4B4B"/>
                    </a:solidFill>
                    <a:latin typeface="+mn-ea"/>
                  </a:rPr>
                  <a:t>移動</a:t>
                </a:r>
                <a:r>
                  <a:rPr lang="en-US" altLang="ja-JP" sz="2400" b="1" u="sng" dirty="0">
                    <a:solidFill>
                      <a:srgbClr val="4B4B4B"/>
                    </a:solidFill>
                    <a:latin typeface="+mn-ea"/>
                  </a:rPr>
                  <a:t>C</a:t>
                </a:r>
                <a:r>
                  <a:rPr lang="ja-JP" altLang="en-US" sz="2400" b="1" u="sng" dirty="0">
                    <a:solidFill>
                      <a:srgbClr val="4B4B4B"/>
                    </a:solidFill>
                    <a:latin typeface="+mn-ea"/>
                  </a:rPr>
                  <a:t>　（上下左右</a:t>
                </a:r>
                <a:r>
                  <a:rPr lang="en-US" altLang="ja-JP" sz="2400" b="1" u="sng" dirty="0">
                    <a:solidFill>
                      <a:srgbClr val="4B4B4B"/>
                    </a:solidFill>
                    <a:latin typeface="+mn-ea"/>
                  </a:rPr>
                  <a:t>6</a:t>
                </a:r>
                <a:r>
                  <a:rPr lang="ja-JP" altLang="en-US" sz="2400" b="1" u="sng" dirty="0">
                    <a:solidFill>
                      <a:srgbClr val="4B4B4B"/>
                    </a:solidFill>
                    <a:latin typeface="+mn-ea"/>
                  </a:rPr>
                  <a:t>マス以内）</a:t>
                </a:r>
                <a:endParaRPr lang="en-US" altLang="ja-JP" sz="2400" b="1" u="sng" dirty="0">
                  <a:solidFill>
                    <a:srgbClr val="4B4B4B"/>
                  </a:solidFill>
                  <a:latin typeface="+mn-ea"/>
                </a:endParaRPr>
              </a:p>
              <a:p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移動</a:t>
                </a:r>
                <a:r>
                  <a:rPr lang="en-US" altLang="ja-JP" dirty="0">
                    <a:solidFill>
                      <a:srgbClr val="4B4B4B"/>
                    </a:solidFill>
                    <a:latin typeface="+mn-ea"/>
                  </a:rPr>
                  <a:t>C</a:t>
                </a:r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の</a:t>
                </a:r>
                <a:r>
                  <a:rPr lang="en-US" altLang="ja-JP" dirty="0">
                    <a:solidFill>
                      <a:srgbClr val="4B4B4B"/>
                    </a:solidFill>
                    <a:latin typeface="+mn-ea"/>
                  </a:rPr>
                  <a:t>6</a:t>
                </a:r>
                <a:r>
                  <a:rPr lang="ja-JP" altLang="en-US" dirty="0">
                    <a:solidFill>
                      <a:srgbClr val="4B4B4B"/>
                    </a:solidFill>
                    <a:latin typeface="+mn-ea"/>
                  </a:rPr>
                  <a:t>マスバージョンなので</a:t>
                </a:r>
                <a:r>
                  <a:rPr lang="ja-JP" altLang="en-US" sz="2400" dirty="0">
                    <a:solidFill>
                      <a:srgbClr val="4B4B4B"/>
                    </a:solidFill>
                    <a:latin typeface="+mn-ea"/>
                  </a:rPr>
                  <a:t>、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altLang="ja-JP" dirty="0"/>
              </a:p>
              <a:p>
                <a:endParaRPr lang="en-US" altLang="ja-JP" sz="2400" dirty="0">
                  <a:solidFill>
                    <a:srgbClr val="4B4B4B"/>
                  </a:solidFill>
                  <a:latin typeface="+mn-ea"/>
                </a:endParaRPr>
              </a:p>
              <a:p>
                <a:pPr marL="0" indent="0">
                  <a:buNone/>
                </a:pPr>
                <a:endParaRPr lang="en-US" altLang="ja-JP" dirty="0">
                  <a:solidFill>
                    <a:srgbClr val="4B4B4B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コンテンツ プレースホルダー 8">
                <a:extLst>
                  <a:ext uri="{FF2B5EF4-FFF2-40B4-BE49-F238E27FC236}">
                    <a16:creationId xmlns:a16="http://schemas.microsoft.com/office/drawing/2014/main" id="{70A93F50-D310-6113-6068-C0E9BB062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87388" y="1713694"/>
                <a:ext cx="11089232" cy="5113047"/>
              </a:xfrm>
              <a:blipFill>
                <a:blip r:embed="rId3"/>
                <a:stretch>
                  <a:fillRect l="-825" t="-9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CFA9761-B74D-8518-E923-9BCC62D982C5}"/>
              </a:ext>
            </a:extLst>
          </p:cNvPr>
          <p:cNvSpPr/>
          <p:nvPr/>
        </p:nvSpPr>
        <p:spPr bwMode="auto">
          <a:xfrm>
            <a:off x="-1960" y="1209694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8C42E6D-105C-44B3-D9E9-044B5718C567}"/>
              </a:ext>
            </a:extLst>
          </p:cNvPr>
          <p:cNvSpPr txBox="1"/>
          <p:nvPr/>
        </p:nvSpPr>
        <p:spPr>
          <a:xfrm>
            <a:off x="400802" y="1235103"/>
            <a:ext cx="11773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sz="2400" b="1" dirty="0">
                <a:latin typeface="+mj-ea"/>
                <a:ea typeface="+mj-ea"/>
              </a:rPr>
              <a:t>解説</a:t>
            </a:r>
            <a:endParaRPr lang="en-US" altLang="ja-JP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6722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F21514-65A9-0729-DD6E-4314DDF0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目次</a:t>
            </a:r>
            <a:endParaRPr kumimoji="1" lang="ja-JP" altLang="en-US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89CDA4B-51E5-B9D3-A366-8A6070066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824D5E0-D576-A7CB-928E-1B3B1264B04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kumimoji="1" lang="ja-JP" altLang="en-US" dirty="0"/>
              <a:t>こんな流れで進めます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2983F59-571E-04D7-E5C1-37CE0F1C3E07}"/>
              </a:ext>
            </a:extLst>
          </p:cNvPr>
          <p:cNvGrpSpPr/>
          <p:nvPr/>
        </p:nvGrpSpPr>
        <p:grpSpPr>
          <a:xfrm>
            <a:off x="2137430" y="1374434"/>
            <a:ext cx="7917139" cy="1004683"/>
            <a:chOff x="2137430" y="1374434"/>
            <a:chExt cx="7917139" cy="1004683"/>
          </a:xfrm>
        </p:grpSpPr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7E09142C-23C4-FAEB-5049-899ADF8D4EFF}"/>
                </a:ext>
              </a:extLst>
            </p:cNvPr>
            <p:cNvSpPr/>
            <p:nvPr/>
          </p:nvSpPr>
          <p:spPr bwMode="auto">
            <a:xfrm>
              <a:off x="2137430" y="1403800"/>
              <a:ext cx="7917139" cy="96941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4E4E4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40000"/>
                </a:lnSpc>
                <a:spcBef>
                  <a:spcPct val="0"/>
                </a:spcBef>
                <a:spcAft>
                  <a:spcPts val="600"/>
                </a:spcAft>
              </a:pPr>
              <a:endParaRPr kumimoji="1" lang="ja-JP" altLang="en-US" sz="1600" dirty="0">
                <a:solidFill>
                  <a:srgbClr val="4D4D4D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50AB95C3-4BA3-B67B-7BC9-A2660EBD5591}"/>
                </a:ext>
              </a:extLst>
            </p:cNvPr>
            <p:cNvSpPr/>
            <p:nvPr/>
          </p:nvSpPr>
          <p:spPr bwMode="auto">
            <a:xfrm>
              <a:off x="2137430" y="1403799"/>
              <a:ext cx="998276" cy="969416"/>
            </a:xfrm>
            <a:prstGeom prst="rect">
              <a:avLst/>
            </a:prstGeom>
            <a:solidFill>
              <a:srgbClr val="4E4E4E"/>
            </a:solidFill>
            <a:ln w="6350">
              <a:solidFill>
                <a:srgbClr val="4E4E4E"/>
              </a:solidFill>
            </a:ln>
            <a:effectLst/>
          </p:spPr>
          <p:txBody>
  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40000"/>
                </a:lnSpc>
                <a:spcBef>
                  <a:spcPct val="0"/>
                </a:spcBef>
                <a:spcAft>
                  <a:spcPts val="600"/>
                </a:spcAft>
              </a:pPr>
              <a:endParaRPr kumimoji="1" lang="ja-JP" altLang="en-US" sz="1600" dirty="0">
                <a:solidFill>
                  <a:srgbClr val="4D4D4D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32C06B69-0091-EBCE-E900-92077D60170F}"/>
                </a:ext>
              </a:extLst>
            </p:cNvPr>
            <p:cNvSpPr txBox="1"/>
            <p:nvPr/>
          </p:nvSpPr>
          <p:spPr>
            <a:xfrm>
              <a:off x="2288796" y="1374434"/>
              <a:ext cx="699506" cy="1004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kumimoji="1" lang="ja-JP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4910F1A4-FF92-B5AE-AE21-6FEA307E876F}"/>
                </a:ext>
              </a:extLst>
            </p:cNvPr>
            <p:cNvSpPr txBox="1"/>
            <p:nvPr/>
          </p:nvSpPr>
          <p:spPr>
            <a:xfrm>
              <a:off x="3444316" y="1604753"/>
              <a:ext cx="5669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>
                  <a:latin typeface="+mj-ea"/>
                  <a:ea typeface="+mj-ea"/>
                </a:rPr>
                <a:t>結果発表</a:t>
              </a:r>
            </a:p>
          </p:txBody>
        </p:sp>
        <p:pic>
          <p:nvPicPr>
            <p:cNvPr id="7" name="図 6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1DC7E227-173D-71FC-6210-3C9CD7652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1725" y="1564410"/>
              <a:ext cx="727016" cy="727016"/>
            </a:xfrm>
            <a:prstGeom prst="rect">
              <a:avLst/>
            </a:prstGeom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034F7FB-DA8B-3B61-5436-A8094579675E}"/>
              </a:ext>
            </a:extLst>
          </p:cNvPr>
          <p:cNvGrpSpPr/>
          <p:nvPr/>
        </p:nvGrpSpPr>
        <p:grpSpPr>
          <a:xfrm>
            <a:off x="2137430" y="3142149"/>
            <a:ext cx="7917139" cy="1107996"/>
            <a:chOff x="2137430" y="3142149"/>
            <a:chExt cx="7917139" cy="1107996"/>
          </a:xfrm>
        </p:grpSpPr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04B2FC27-16DF-3F68-F391-FECF0F0F5281}"/>
                </a:ext>
              </a:extLst>
            </p:cNvPr>
            <p:cNvSpPr/>
            <p:nvPr/>
          </p:nvSpPr>
          <p:spPr bwMode="auto">
            <a:xfrm>
              <a:off x="2137430" y="3171515"/>
              <a:ext cx="7917139" cy="9694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4E4E4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40000"/>
                </a:lnSpc>
                <a:spcBef>
                  <a:spcPct val="0"/>
                </a:spcBef>
                <a:spcAft>
                  <a:spcPts val="600"/>
                </a:spcAft>
              </a:pPr>
              <a:endParaRPr kumimoji="1" lang="ja-JP" altLang="en-US" sz="1600" dirty="0">
                <a:solidFill>
                  <a:srgbClr val="4D4D4D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31030E82-27C0-6275-9244-81F92476CF7B}"/>
                </a:ext>
              </a:extLst>
            </p:cNvPr>
            <p:cNvSpPr/>
            <p:nvPr/>
          </p:nvSpPr>
          <p:spPr bwMode="auto">
            <a:xfrm>
              <a:off x="2137430" y="3171514"/>
              <a:ext cx="998276" cy="969415"/>
            </a:xfrm>
            <a:prstGeom prst="rect">
              <a:avLst/>
            </a:prstGeom>
            <a:solidFill>
              <a:srgbClr val="4E4E4E"/>
            </a:solidFill>
            <a:ln w="6350">
              <a:solidFill>
                <a:srgbClr val="4E4E4E"/>
              </a:solidFill>
            </a:ln>
            <a:effectLst/>
          </p:spPr>
          <p:txBody>
  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40000"/>
                </a:lnSpc>
                <a:spcBef>
                  <a:spcPct val="0"/>
                </a:spcBef>
                <a:spcAft>
                  <a:spcPts val="600"/>
                </a:spcAft>
              </a:pPr>
              <a:endParaRPr kumimoji="1" lang="ja-JP" altLang="en-US" sz="1600" dirty="0">
                <a:solidFill>
                  <a:srgbClr val="4D4D4D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9DD86260-68D7-E289-CC89-5C0B931112C0}"/>
                </a:ext>
              </a:extLst>
            </p:cNvPr>
            <p:cNvSpPr txBox="1"/>
            <p:nvPr/>
          </p:nvSpPr>
          <p:spPr>
            <a:xfrm>
              <a:off x="2288796" y="3142149"/>
              <a:ext cx="6995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kumimoji="1" lang="ja-JP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C7031258-B0AD-1177-CEFB-6FE183E6632C}"/>
                </a:ext>
              </a:extLst>
            </p:cNvPr>
            <p:cNvSpPr txBox="1"/>
            <p:nvPr/>
          </p:nvSpPr>
          <p:spPr>
            <a:xfrm>
              <a:off x="3444316" y="3372468"/>
              <a:ext cx="5669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>
                  <a:latin typeface="+mj-ea"/>
                  <a:ea typeface="+mj-ea"/>
                </a:rPr>
                <a:t>解説 </a:t>
              </a:r>
              <a:r>
                <a:rPr kumimoji="1" lang="en-US" altLang="ja-JP" sz="3600" dirty="0">
                  <a:latin typeface="+mj-ea"/>
                  <a:ea typeface="+mj-ea"/>
                </a:rPr>
                <a:t>&amp; </a:t>
              </a:r>
              <a:r>
                <a:rPr kumimoji="1" lang="ja-JP" altLang="en-US" sz="3600" dirty="0">
                  <a:latin typeface="+mj-ea"/>
                  <a:ea typeface="+mj-ea"/>
                </a:rPr>
                <a:t>感想戦</a:t>
              </a:r>
            </a:p>
          </p:txBody>
        </p:sp>
        <p:pic>
          <p:nvPicPr>
            <p:cNvPr id="17" name="図 16" descr="アイコン&#10;&#10;自動的に生成された説明">
              <a:extLst>
                <a:ext uri="{FF2B5EF4-FFF2-40B4-BE49-F238E27FC236}">
                  <a16:creationId xmlns:a16="http://schemas.microsoft.com/office/drawing/2014/main" id="{F27880D9-60F2-D418-62E6-06D9A04AA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1641" y="3289635"/>
              <a:ext cx="747100" cy="747100"/>
            </a:xfrm>
            <a:prstGeom prst="rect">
              <a:avLst/>
            </a:prstGeom>
          </p:spPr>
        </p:pic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81BA0304-B7AD-4911-0851-66F7A072BF8A}"/>
              </a:ext>
            </a:extLst>
          </p:cNvPr>
          <p:cNvGrpSpPr/>
          <p:nvPr/>
        </p:nvGrpSpPr>
        <p:grpSpPr>
          <a:xfrm>
            <a:off x="2137430" y="5013176"/>
            <a:ext cx="7917139" cy="1107996"/>
            <a:chOff x="2137430" y="5013176"/>
            <a:chExt cx="7917139" cy="1107996"/>
          </a:xfrm>
        </p:grpSpPr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D38F90C1-66C2-00DF-1B90-EEFAF701BF5E}"/>
                </a:ext>
              </a:extLst>
            </p:cNvPr>
            <p:cNvSpPr/>
            <p:nvPr/>
          </p:nvSpPr>
          <p:spPr bwMode="auto">
            <a:xfrm>
              <a:off x="2137430" y="5042542"/>
              <a:ext cx="7917139" cy="9694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4E4E4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40000"/>
                </a:lnSpc>
                <a:spcBef>
                  <a:spcPct val="0"/>
                </a:spcBef>
                <a:spcAft>
                  <a:spcPts val="600"/>
                </a:spcAft>
              </a:pPr>
              <a:endParaRPr kumimoji="1" lang="ja-JP" altLang="en-US" sz="1600" dirty="0">
                <a:solidFill>
                  <a:srgbClr val="4D4D4D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7F63E1F0-77AD-C67D-6244-3AC26FAB0A11}"/>
                </a:ext>
              </a:extLst>
            </p:cNvPr>
            <p:cNvSpPr/>
            <p:nvPr/>
          </p:nvSpPr>
          <p:spPr bwMode="auto">
            <a:xfrm>
              <a:off x="2137430" y="5042541"/>
              <a:ext cx="998276" cy="969415"/>
            </a:xfrm>
            <a:prstGeom prst="rect">
              <a:avLst/>
            </a:prstGeom>
            <a:solidFill>
              <a:srgbClr val="4E4E4E"/>
            </a:solidFill>
            <a:ln w="6350">
              <a:solidFill>
                <a:srgbClr val="4E4E4E"/>
              </a:solidFill>
            </a:ln>
            <a:effectLst/>
          </p:spPr>
          <p:txBody>
  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40000"/>
                </a:lnSpc>
                <a:spcBef>
                  <a:spcPct val="0"/>
                </a:spcBef>
                <a:spcAft>
                  <a:spcPts val="600"/>
                </a:spcAft>
              </a:pPr>
              <a:endParaRPr kumimoji="1" lang="ja-JP" altLang="en-US" sz="1600" dirty="0">
                <a:solidFill>
                  <a:srgbClr val="4D4D4D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978C03B7-2465-38C2-A578-1F63E07B539D}"/>
                </a:ext>
              </a:extLst>
            </p:cNvPr>
            <p:cNvSpPr txBox="1"/>
            <p:nvPr/>
          </p:nvSpPr>
          <p:spPr>
            <a:xfrm>
              <a:off x="2288796" y="5013176"/>
              <a:ext cx="6995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kumimoji="1" lang="ja-JP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D3B5BEDF-EA13-5205-9705-302954412309}"/>
                </a:ext>
              </a:extLst>
            </p:cNvPr>
            <p:cNvSpPr txBox="1"/>
            <p:nvPr/>
          </p:nvSpPr>
          <p:spPr>
            <a:xfrm>
              <a:off x="3444316" y="5243495"/>
              <a:ext cx="5669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>
                  <a:latin typeface="+mj-ea"/>
                  <a:ea typeface="+mj-ea"/>
                </a:rPr>
                <a:t>まとめ</a:t>
              </a:r>
            </a:p>
          </p:txBody>
        </p:sp>
        <p:pic>
          <p:nvPicPr>
            <p:cNvPr id="23" name="図 22" descr="アイコン&#10;&#10;自動的に生成された説明">
              <a:extLst>
                <a:ext uri="{FF2B5EF4-FFF2-40B4-BE49-F238E27FC236}">
                  <a16:creationId xmlns:a16="http://schemas.microsoft.com/office/drawing/2014/main" id="{D81A58F6-8569-3E0F-DF8D-2E4EAB6AD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9092" y="5151101"/>
              <a:ext cx="752294" cy="752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3033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E83F849-1385-F2D6-6E79-62F51207B893}"/>
              </a:ext>
            </a:extLst>
          </p:cNvPr>
          <p:cNvSpPr/>
          <p:nvPr/>
        </p:nvSpPr>
        <p:spPr bwMode="auto">
          <a:xfrm>
            <a:off x="-1960" y="1209694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DC5F16C-4AA0-23E6-52C8-CC2B613F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　</a:t>
            </a:r>
            <a:r>
              <a:rPr kumimoji="1" lang="en-US" altLang="ja-JP" dirty="0"/>
              <a:t>F</a:t>
            </a:r>
            <a:r>
              <a:rPr lang="ja-JP" altLang="en-US" dirty="0"/>
              <a:t>問題</a:t>
            </a:r>
            <a:r>
              <a:rPr lang="en-US" altLang="ja-JP" dirty="0"/>
              <a:t> –</a:t>
            </a:r>
            <a:r>
              <a:rPr lang="ja-JP" altLang="en-US" dirty="0"/>
              <a:t> </a:t>
            </a:r>
            <a:r>
              <a:rPr lang="en-US" altLang="ja-JP" dirty="0"/>
              <a:t>Linear Approximation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F02BC36-0C6F-BE77-5054-F97794DF99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4CC81B-0A2D-5CED-0810-4571E2253F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ja-JP" altLang="en-US" dirty="0"/>
              <a:t>テーマ：絶対誤差の和の最小</a:t>
            </a:r>
            <a:endParaRPr lang="en-US" altLang="ja-JP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38E554DF-649D-80D3-C208-2F0FD7098B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7388" y="1232756"/>
            <a:ext cx="11197244" cy="5320662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b="1" dirty="0">
                <a:latin typeface="+mj-ea"/>
                <a:ea typeface="+mj-ea"/>
              </a:rPr>
              <a:t>問題概要</a:t>
            </a:r>
            <a:endParaRPr lang="en-US" altLang="ja-JP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ja-JP" altLang="en-US" dirty="0">
                <a:latin typeface="+mn-ea"/>
              </a:rPr>
              <a:t>以下を最小にする</a:t>
            </a:r>
            <a:r>
              <a:rPr kumimoji="1" lang="en-US" altLang="ja-JP" dirty="0">
                <a:latin typeface="+mn-ea"/>
              </a:rPr>
              <a:t>b</a:t>
            </a:r>
            <a:r>
              <a:rPr kumimoji="1" lang="ja-JP" altLang="en-US" dirty="0">
                <a:latin typeface="+mn-ea"/>
              </a:rPr>
              <a:t>を求める</a:t>
            </a:r>
            <a:endParaRPr kumimoji="1" lang="en-US" altLang="ja-JP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B8CE098-89C1-5C99-86A9-95D80CB48B36}"/>
                  </a:ext>
                </a:extLst>
              </p:cNvPr>
              <p:cNvSpPr txBox="1"/>
              <p:nvPr/>
            </p:nvSpPr>
            <p:spPr>
              <a:xfrm>
                <a:off x="587388" y="2216143"/>
                <a:ext cx="10704548" cy="18969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3200" i="1">
                          <a:latin typeface="Cambria Math" panose="02040503050406030204" pitchFamily="18" charset="0"/>
                        </a:rPr>
                        <m:t>　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ja-JP" sz="32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B8CE098-89C1-5C99-86A9-95D80CB48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8" y="2216143"/>
                <a:ext cx="10704548" cy="1896930"/>
              </a:xfrm>
              <a:prstGeom prst="rect">
                <a:avLst/>
              </a:prstGeom>
              <a:blipFill>
                <a:blip r:embed="rId2"/>
                <a:stretch>
                  <a:fillRect t="-3537" r="-16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983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C5F16C-4AA0-23E6-52C8-CC2B613F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　</a:t>
            </a:r>
            <a:r>
              <a:rPr kumimoji="1" lang="en-US" altLang="ja-JP" dirty="0"/>
              <a:t>F</a:t>
            </a:r>
            <a:r>
              <a:rPr lang="ja-JP" altLang="en-US" dirty="0"/>
              <a:t>問題</a:t>
            </a:r>
            <a:r>
              <a:rPr lang="en-US" altLang="ja-JP" dirty="0"/>
              <a:t> –</a:t>
            </a:r>
            <a:r>
              <a:rPr lang="ja-JP" altLang="en-US" dirty="0"/>
              <a:t> </a:t>
            </a:r>
            <a:r>
              <a:rPr lang="en-US" altLang="ja-JP" dirty="0"/>
              <a:t>Linear Approximation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F02BC36-0C6F-BE77-5054-F97794DF99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4CC81B-0A2D-5CED-0810-4571E2253F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ja-JP" altLang="en-US" dirty="0"/>
              <a:t>テーマ：絶対誤差の和の最小</a:t>
            </a:r>
            <a:endParaRPr lang="en-US" altLang="ja-JP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3D980D0-A5DA-9F71-088F-5AED3F6B7A36}"/>
              </a:ext>
            </a:extLst>
          </p:cNvPr>
          <p:cNvSpPr/>
          <p:nvPr/>
        </p:nvSpPr>
        <p:spPr bwMode="auto">
          <a:xfrm>
            <a:off x="-1960" y="1209694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030DBA3-77D3-BB01-E97D-3FBE611E36DB}"/>
              </a:ext>
            </a:extLst>
          </p:cNvPr>
          <p:cNvSpPr txBox="1"/>
          <p:nvPr/>
        </p:nvSpPr>
        <p:spPr>
          <a:xfrm>
            <a:off x="400802" y="1235103"/>
            <a:ext cx="11773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sz="2400" b="1" dirty="0">
                <a:latin typeface="+mj-ea"/>
                <a:ea typeface="+mj-ea"/>
              </a:rPr>
              <a:t>解説</a:t>
            </a:r>
            <a:endParaRPr lang="en-US" altLang="ja-JP" sz="2400" b="1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8">
                <a:extLst>
                  <a:ext uri="{FF2B5EF4-FFF2-40B4-BE49-F238E27FC236}">
                    <a16:creationId xmlns:a16="http://schemas.microsoft.com/office/drawing/2014/main" id="{130E5A4D-1B6E-33D4-4681-F2C008A5835F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87388" y="1916832"/>
                <a:ext cx="11521280" cy="463658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ja-JP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とおくと</m:t>
                    </m:r>
                  </m:oMath>
                </a14:m>
                <a:r>
                  <a:rPr lang="ja-JP" altLang="en-US" dirty="0">
                    <a:latin typeface="+mn-ea"/>
                  </a:rPr>
                  <a:t>、問題式は以下となる</a:t>
                </a:r>
                <a:endParaRPr lang="en-US" altLang="ja-JP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kumimoji="1" lang="en-US" altLang="ja-JP" sz="2400" b="0" i="1" dirty="0">
                  <a:latin typeface="Cambria Math" panose="02040503050406030204" pitchFamily="18" charset="0"/>
                </a:endParaRPr>
              </a:p>
              <a:p>
                <a:endParaRPr lang="en-US" altLang="ja-JP" dirty="0">
                  <a:latin typeface="+mn-ea"/>
                </a:endParaRPr>
              </a:p>
              <a:p>
                <a:r>
                  <a:rPr lang="ja-JP" altLang="en-US" dirty="0">
                    <a:latin typeface="+mn-ea"/>
                  </a:rPr>
                  <a:t>これは「配列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ja-JP" altLang="en-US" dirty="0">
                    <a:latin typeface="+mn-ea"/>
                  </a:rPr>
                  <a:t>の各要素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dirty="0">
                    <a:latin typeface="+mn-ea"/>
                  </a:rPr>
                  <a:t>と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ja-JP" altLang="en-US" dirty="0">
                    <a:latin typeface="+mn-ea"/>
                  </a:rPr>
                  <a:t>との絶対誤差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ja-JP" altLang="en-US" dirty="0">
                    <a:latin typeface="+mn-ea"/>
                  </a:rPr>
                  <a:t>の総和」と言い換えられる</a:t>
                </a:r>
                <a:endParaRPr lang="en-US" altLang="ja-JP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コンテンツ プレースホルダー 8">
                <a:extLst>
                  <a:ext uri="{FF2B5EF4-FFF2-40B4-BE49-F238E27FC236}">
                    <a16:creationId xmlns:a16="http://schemas.microsoft.com/office/drawing/2014/main" id="{130E5A4D-1B6E-33D4-4681-F2C008A583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87388" y="1916832"/>
                <a:ext cx="11521280" cy="4636586"/>
              </a:xfrm>
              <a:blipFill>
                <a:blip r:embed="rId3"/>
                <a:stretch>
                  <a:fillRect l="-688" t="-10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4916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C5F16C-4AA0-23E6-52C8-CC2B613F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　</a:t>
            </a:r>
            <a:r>
              <a:rPr kumimoji="1" lang="en-US" altLang="ja-JP" dirty="0"/>
              <a:t>F</a:t>
            </a:r>
            <a:r>
              <a:rPr lang="ja-JP" altLang="en-US" dirty="0"/>
              <a:t>問題</a:t>
            </a:r>
            <a:r>
              <a:rPr lang="en-US" altLang="ja-JP" dirty="0"/>
              <a:t> –</a:t>
            </a:r>
            <a:r>
              <a:rPr lang="ja-JP" altLang="en-US" dirty="0"/>
              <a:t> </a:t>
            </a:r>
            <a:r>
              <a:rPr lang="en-US" altLang="ja-JP" dirty="0"/>
              <a:t>Linear Approximation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F02BC36-0C6F-BE77-5054-F97794DF99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4CC81B-0A2D-5CED-0810-4571E2253F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ja-JP" altLang="en-US" dirty="0"/>
              <a:t>テーマ：絶対誤差の和の最小</a:t>
            </a:r>
            <a:endParaRPr lang="en-US" altLang="ja-JP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3D980D0-A5DA-9F71-088F-5AED3F6B7A36}"/>
              </a:ext>
            </a:extLst>
          </p:cNvPr>
          <p:cNvSpPr/>
          <p:nvPr/>
        </p:nvSpPr>
        <p:spPr bwMode="auto">
          <a:xfrm>
            <a:off x="-1960" y="1209694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030DBA3-77D3-BB01-E97D-3FBE611E36DB}"/>
              </a:ext>
            </a:extLst>
          </p:cNvPr>
          <p:cNvSpPr txBox="1"/>
          <p:nvPr/>
        </p:nvSpPr>
        <p:spPr>
          <a:xfrm>
            <a:off x="400802" y="1235103"/>
            <a:ext cx="11773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sz="2400" b="1" dirty="0">
                <a:latin typeface="+mj-ea"/>
                <a:ea typeface="+mj-ea"/>
              </a:rPr>
              <a:t>解説</a:t>
            </a:r>
            <a:endParaRPr lang="en-US" altLang="ja-JP" sz="2400" b="1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8">
                <a:extLst>
                  <a:ext uri="{FF2B5EF4-FFF2-40B4-BE49-F238E27FC236}">
                    <a16:creationId xmlns:a16="http://schemas.microsoft.com/office/drawing/2014/main" id="{130E5A4D-1B6E-33D4-4681-F2C008A5835F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87388" y="1916832"/>
                <a:ext cx="11521280" cy="4636586"/>
              </a:xfrm>
            </p:spPr>
            <p:txBody>
              <a:bodyPr/>
              <a:lstStyle/>
              <a:p>
                <a:r>
                  <a:rPr lang="ja-JP" altLang="en-US" dirty="0">
                    <a:latin typeface="+mn-ea"/>
                  </a:rPr>
                  <a:t>絶対誤差の和は</a:t>
                </a:r>
                <a:r>
                  <a:rPr lang="ja-JP" altLang="en-US" dirty="0">
                    <a:solidFill>
                      <a:schemeClr val="accent3"/>
                    </a:solidFill>
                    <a:latin typeface="+mj-ea"/>
                    <a:ea typeface="+mj-ea"/>
                  </a:rPr>
                  <a:t>配列の中央値を使って最小化</a:t>
                </a:r>
                <a:r>
                  <a:rPr lang="ja-JP" altLang="en-US" dirty="0">
                    <a:latin typeface="+mn-ea"/>
                  </a:rPr>
                  <a:t>することができる</a:t>
                </a:r>
                <a:endParaRPr lang="en-US" altLang="ja-JP" dirty="0">
                  <a:latin typeface="+mn-ea"/>
                </a:endParaRPr>
              </a:p>
              <a:p>
                <a:endParaRPr lang="en-US" altLang="ja-JP" sz="2800" b="0" i="1" dirty="0">
                  <a:latin typeface="Cambria Math" panose="02040503050406030204" pitchFamily="18" charset="0"/>
                </a:endParaRPr>
              </a:p>
              <a:p>
                <a:r>
                  <a:rPr lang="ja-JP" altLang="en-US" b="0" dirty="0"/>
                  <a:t>今回であれば、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ja-JP" altLang="en-US" dirty="0">
                    <a:latin typeface="+mn-ea"/>
                  </a:rPr>
                  <a:t>の中央値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𝑚𝑒𝑑𝑖𝑎𝑛</m:t>
                        </m:r>
                      </m:sub>
                    </m:sSub>
                  </m:oMath>
                </a14:m>
                <a:r>
                  <a:rPr lang="ja-JP" altLang="en-US" dirty="0">
                    <a:latin typeface="+mn-ea"/>
                  </a:rPr>
                  <a:t>を求めて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ja-JP" altLang="en-US" dirty="0">
                    <a:latin typeface="+mn-ea"/>
                  </a:rPr>
                  <a:t>に代入し、式の値を出せば</a:t>
                </a:r>
                <a:r>
                  <a:rPr lang="en-US" altLang="ja-JP" dirty="0">
                    <a:latin typeface="+mn-ea"/>
                  </a:rPr>
                  <a:t>OK</a:t>
                </a:r>
                <a:endParaRPr lang="en-US" altLang="ja-JP" sz="2000" dirty="0">
                  <a:latin typeface="+mn-ea"/>
                </a:endParaRPr>
              </a:p>
              <a:p>
                <a:pPr lvl="1"/>
                <a:endParaRPr lang="en-US" altLang="ja-JP" dirty="0">
                  <a:latin typeface="+mn-ea"/>
                </a:endParaRPr>
              </a:p>
              <a:p>
                <a:endParaRPr lang="en-US" altLang="ja-JP" dirty="0">
                  <a:latin typeface="+mn-ea"/>
                </a:endParaRPr>
              </a:p>
              <a:p>
                <a:pPr marL="0" indent="0">
                  <a:buNone/>
                </a:pPr>
                <a:r>
                  <a:rPr lang="en-US" altLang="ja-JP" b="1" u="sng" dirty="0">
                    <a:solidFill>
                      <a:srgbClr val="4B4B4B"/>
                    </a:solidFill>
                    <a:latin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12" name="コンテンツ プレースホルダー 8">
                <a:extLst>
                  <a:ext uri="{FF2B5EF4-FFF2-40B4-BE49-F238E27FC236}">
                    <a16:creationId xmlns:a16="http://schemas.microsoft.com/office/drawing/2014/main" id="{130E5A4D-1B6E-33D4-4681-F2C008A583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87388" y="1916832"/>
                <a:ext cx="11521280" cy="4636586"/>
              </a:xfrm>
              <a:blipFill>
                <a:blip r:embed="rId3"/>
                <a:stretch>
                  <a:fillRect l="-794" t="-10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40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C5F16C-4AA0-23E6-52C8-CC2B613F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　</a:t>
            </a:r>
            <a:r>
              <a:rPr kumimoji="1" lang="en-US" altLang="ja-JP" dirty="0"/>
              <a:t>F</a:t>
            </a:r>
            <a:r>
              <a:rPr lang="ja-JP" altLang="en-US" dirty="0"/>
              <a:t>問題</a:t>
            </a:r>
            <a:r>
              <a:rPr lang="en-US" altLang="ja-JP" dirty="0"/>
              <a:t> –</a:t>
            </a:r>
            <a:r>
              <a:rPr lang="ja-JP" altLang="en-US" dirty="0"/>
              <a:t> </a:t>
            </a:r>
            <a:r>
              <a:rPr lang="en-US" altLang="ja-JP" dirty="0"/>
              <a:t>Linear Approximation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F02BC36-0C6F-BE77-5054-F97794DF99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4CC81B-0A2D-5CED-0810-4571E2253F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ja-JP" altLang="en-US" dirty="0"/>
              <a:t>テーマ：絶対誤差の和の最小</a:t>
            </a:r>
            <a:endParaRPr lang="en-US" altLang="ja-JP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3D980D0-A5DA-9F71-088F-5AED3F6B7A36}"/>
              </a:ext>
            </a:extLst>
          </p:cNvPr>
          <p:cNvSpPr/>
          <p:nvPr/>
        </p:nvSpPr>
        <p:spPr bwMode="auto">
          <a:xfrm>
            <a:off x="-1960" y="1209694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030DBA3-77D3-BB01-E97D-3FBE611E36DB}"/>
              </a:ext>
            </a:extLst>
          </p:cNvPr>
          <p:cNvSpPr txBox="1"/>
          <p:nvPr/>
        </p:nvSpPr>
        <p:spPr>
          <a:xfrm>
            <a:off x="400802" y="1235103"/>
            <a:ext cx="11773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sz="2400" b="1" dirty="0">
                <a:latin typeface="+mj-ea"/>
                <a:ea typeface="+mj-ea"/>
              </a:rPr>
              <a:t>解説</a:t>
            </a:r>
            <a:endParaRPr lang="en-US" altLang="ja-JP" sz="2400" b="1" dirty="0">
              <a:latin typeface="+mj-ea"/>
              <a:ea typeface="+mj-ea"/>
            </a:endParaRP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130E5A4D-1B6E-33D4-4681-F2C008A583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7388" y="1916832"/>
            <a:ext cx="11521280" cy="4636586"/>
          </a:xfrm>
        </p:spPr>
        <p:txBody>
          <a:bodyPr/>
          <a:lstStyle/>
          <a:p>
            <a:pPr marL="0" indent="0">
              <a:buNone/>
            </a:pPr>
            <a:r>
              <a:rPr lang="en-US" altLang="ja-JP" b="1" u="sng" dirty="0">
                <a:latin typeface="+mn-ea"/>
              </a:rPr>
              <a:t>Q. </a:t>
            </a:r>
            <a:r>
              <a:rPr lang="ja-JP" altLang="en-US" b="1" u="sng" dirty="0">
                <a:latin typeface="+mn-ea"/>
              </a:rPr>
              <a:t>なぜ絶対誤差の和は</a:t>
            </a:r>
            <a:r>
              <a:rPr lang="ja-JP" altLang="en-US" b="1" u="sng" dirty="0">
                <a:solidFill>
                  <a:schemeClr val="accent3"/>
                </a:solidFill>
                <a:latin typeface="+mj-ea"/>
                <a:ea typeface="+mj-ea"/>
              </a:rPr>
              <a:t>配列の中央値を使って最小化</a:t>
            </a:r>
            <a:r>
              <a:rPr lang="ja-JP" altLang="en-US" b="1" u="sng" dirty="0">
                <a:latin typeface="+mn-ea"/>
              </a:rPr>
              <a:t>することができるのか</a:t>
            </a:r>
            <a:endParaRPr lang="en-US" altLang="ja-JP" b="1" u="sng" dirty="0">
              <a:latin typeface="+mn-ea"/>
            </a:endParaRPr>
          </a:p>
          <a:p>
            <a:pPr marL="0" indent="0">
              <a:buNone/>
            </a:pPr>
            <a:endParaRPr lang="en-US" altLang="ja-JP" b="1" u="sng" dirty="0">
              <a:latin typeface="+mn-ea"/>
            </a:endParaRPr>
          </a:p>
          <a:p>
            <a:pPr marL="457200" indent="-457200">
              <a:buAutoNum type="alphaUcPeriod"/>
            </a:pPr>
            <a:r>
              <a:rPr lang="ja-JP" altLang="en-US" b="1" u="sng" dirty="0">
                <a:latin typeface="+mn-ea"/>
              </a:rPr>
              <a:t>数直線で考えて見ると分かる</a:t>
            </a:r>
            <a:endParaRPr lang="en-US" altLang="ja-JP" b="1" u="sng" dirty="0">
              <a:latin typeface="+mn-ea"/>
            </a:endParaRPr>
          </a:p>
          <a:p>
            <a:pPr marL="0" indent="0">
              <a:buNone/>
            </a:pPr>
            <a:r>
              <a:rPr lang="en-US" altLang="ja-JP" b="1" u="sng" dirty="0">
                <a:solidFill>
                  <a:srgbClr val="4B4B4B"/>
                </a:solidFill>
                <a:latin typeface="+mn-ea"/>
              </a:rPr>
              <a:t> </a:t>
            </a:r>
          </a:p>
          <a:p>
            <a:pPr marL="0" indent="0">
              <a:buNone/>
            </a:pPr>
            <a:endParaRPr lang="en-US" altLang="ja-JP" b="1" u="sng" dirty="0">
              <a:solidFill>
                <a:srgbClr val="4B4B4B"/>
              </a:solidFill>
              <a:latin typeface="+mn-ea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D03CF10-33F6-FAA7-5272-267C65102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52" y="3329413"/>
            <a:ext cx="5878090" cy="157846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E326EEF-E9AD-1B4A-F5E1-3FD0290E0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228" y="4907879"/>
            <a:ext cx="5436937" cy="157846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7FDCD6F-62B1-26D4-8E1C-35942F5A320D}"/>
              </a:ext>
            </a:extLst>
          </p:cNvPr>
          <p:cNvSpPr txBox="1"/>
          <p:nvPr/>
        </p:nvSpPr>
        <p:spPr>
          <a:xfrm>
            <a:off x="5756701" y="6541522"/>
            <a:ext cx="6170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引用：https://drken1215.hatenablog.com/entry/2019/06/15/114700</a:t>
            </a:r>
          </a:p>
        </p:txBody>
      </p:sp>
    </p:spTree>
    <p:extLst>
      <p:ext uri="{BB962C8B-B14F-4D97-AF65-F5344CB8AC3E}">
        <p14:creationId xmlns:p14="http://schemas.microsoft.com/office/powerpoint/2010/main" val="176175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C5F16C-4AA0-23E6-52C8-CC2B613F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　</a:t>
            </a:r>
            <a:r>
              <a:rPr kumimoji="1" lang="en-US" altLang="ja-JP" dirty="0"/>
              <a:t>F</a:t>
            </a:r>
            <a:r>
              <a:rPr lang="ja-JP" altLang="en-US" dirty="0"/>
              <a:t>問題</a:t>
            </a:r>
            <a:r>
              <a:rPr lang="en-US" altLang="ja-JP" dirty="0"/>
              <a:t> –</a:t>
            </a:r>
            <a:r>
              <a:rPr lang="ja-JP" altLang="en-US" dirty="0"/>
              <a:t> </a:t>
            </a:r>
            <a:r>
              <a:rPr lang="en-US" altLang="ja-JP" dirty="0"/>
              <a:t>Linear Approximation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F02BC36-0C6F-BE77-5054-F97794DF99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4CC81B-0A2D-5CED-0810-4571E2253F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ja-JP" altLang="en-US" dirty="0"/>
              <a:t>テーマ：絶対誤差の和の最小</a:t>
            </a:r>
            <a:endParaRPr lang="en-US" altLang="ja-JP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3D980D0-A5DA-9F71-088F-5AED3F6B7A36}"/>
              </a:ext>
            </a:extLst>
          </p:cNvPr>
          <p:cNvSpPr/>
          <p:nvPr/>
        </p:nvSpPr>
        <p:spPr bwMode="auto">
          <a:xfrm>
            <a:off x="-1960" y="1209694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030DBA3-77D3-BB01-E97D-3FBE611E36DB}"/>
              </a:ext>
            </a:extLst>
          </p:cNvPr>
          <p:cNvSpPr txBox="1"/>
          <p:nvPr/>
        </p:nvSpPr>
        <p:spPr>
          <a:xfrm>
            <a:off x="400802" y="1235103"/>
            <a:ext cx="11773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sz="2400" b="1" dirty="0">
                <a:latin typeface="+mj-ea"/>
                <a:ea typeface="+mj-ea"/>
              </a:rPr>
              <a:t>解説</a:t>
            </a:r>
            <a:endParaRPr lang="en-US" altLang="ja-JP" sz="2400" b="1" dirty="0">
              <a:latin typeface="+mj-ea"/>
              <a:ea typeface="+mj-ea"/>
            </a:endParaRP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130E5A4D-1B6E-33D4-4681-F2C008A583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7388" y="1916832"/>
            <a:ext cx="11521280" cy="4636586"/>
          </a:xfrm>
        </p:spPr>
        <p:txBody>
          <a:bodyPr/>
          <a:lstStyle/>
          <a:p>
            <a:pPr marL="0" indent="0">
              <a:buNone/>
            </a:pPr>
            <a:r>
              <a:rPr lang="en-US" altLang="ja-JP" b="1" u="sng" dirty="0">
                <a:latin typeface="+mn-ea"/>
              </a:rPr>
              <a:t>Q. </a:t>
            </a:r>
            <a:r>
              <a:rPr lang="ja-JP" altLang="en-US" b="1" u="sng" dirty="0">
                <a:latin typeface="+mn-ea"/>
              </a:rPr>
              <a:t>なぜ絶対誤差の和は</a:t>
            </a:r>
            <a:r>
              <a:rPr lang="ja-JP" altLang="en-US" b="1" u="sng" dirty="0">
                <a:solidFill>
                  <a:schemeClr val="accent3"/>
                </a:solidFill>
                <a:latin typeface="+mj-ea"/>
                <a:ea typeface="+mj-ea"/>
              </a:rPr>
              <a:t>配列の中央値を使って最小化</a:t>
            </a:r>
            <a:r>
              <a:rPr lang="ja-JP" altLang="en-US" b="1" u="sng" dirty="0">
                <a:latin typeface="+mn-ea"/>
              </a:rPr>
              <a:t>することができるのか</a:t>
            </a:r>
            <a:endParaRPr lang="en-US" altLang="ja-JP" b="1" u="sng" dirty="0">
              <a:latin typeface="+mn-ea"/>
            </a:endParaRPr>
          </a:p>
          <a:p>
            <a:pPr marL="0" indent="0">
              <a:buNone/>
            </a:pPr>
            <a:endParaRPr lang="en-US" altLang="ja-JP" b="1" u="sng" dirty="0">
              <a:latin typeface="+mn-ea"/>
            </a:endParaRPr>
          </a:p>
          <a:p>
            <a:pPr marL="457200" indent="-457200">
              <a:buAutoNum type="alphaUcPeriod"/>
            </a:pPr>
            <a:r>
              <a:rPr lang="ja-JP" altLang="en-US" b="1" u="sng" dirty="0">
                <a:latin typeface="+mn-ea"/>
              </a:rPr>
              <a:t>数直線で考えて見ると分かる</a:t>
            </a:r>
            <a:endParaRPr lang="en-US" altLang="ja-JP" b="1" u="sng" dirty="0">
              <a:latin typeface="+mn-ea"/>
            </a:endParaRPr>
          </a:p>
          <a:p>
            <a:pPr marL="457200" indent="-457200">
              <a:buAutoNum type="alphaUcPeriod"/>
            </a:pPr>
            <a:endParaRPr lang="en-US" altLang="ja-JP" b="1" u="sng" dirty="0">
              <a:latin typeface="+mn-ea"/>
            </a:endParaRPr>
          </a:p>
          <a:p>
            <a:pPr marL="457200" indent="-457200">
              <a:buAutoNum type="alphaUcPeriod"/>
            </a:pPr>
            <a:endParaRPr lang="en-US" altLang="ja-JP" b="1" u="sng" dirty="0">
              <a:latin typeface="+mn-ea"/>
            </a:endParaRPr>
          </a:p>
          <a:p>
            <a:pPr marL="457200" indent="-457200">
              <a:buAutoNum type="alphaUcPeriod"/>
            </a:pPr>
            <a:endParaRPr lang="en-US" altLang="ja-JP" b="1" u="sng" dirty="0">
              <a:latin typeface="+mn-ea"/>
            </a:endParaRPr>
          </a:p>
          <a:p>
            <a:pPr marL="457200" indent="-457200">
              <a:buAutoNum type="alphaUcPeriod"/>
            </a:pPr>
            <a:endParaRPr lang="en-US" altLang="ja-JP" b="1" u="sng" dirty="0">
              <a:latin typeface="+mn-ea"/>
            </a:endParaRPr>
          </a:p>
          <a:p>
            <a:pPr marL="0" indent="0">
              <a:buNone/>
            </a:pPr>
            <a:r>
              <a:rPr lang="en-US" altLang="ja-JP" sz="2000" dirty="0">
                <a:latin typeface="+mn-ea"/>
              </a:rPr>
              <a:t>※</a:t>
            </a:r>
            <a:r>
              <a:rPr lang="ja-JP" altLang="en-US" sz="2000" dirty="0">
                <a:latin typeface="+mn-ea"/>
              </a:rPr>
              <a:t>配列の要素数が偶数の場合は、</a:t>
            </a:r>
            <a:r>
              <a:rPr lang="en-US" altLang="ja-JP" sz="2000" dirty="0">
                <a:latin typeface="+mn-ea"/>
              </a:rPr>
              <a:t>2</a:t>
            </a:r>
            <a:r>
              <a:rPr lang="ja-JP" altLang="en-US" sz="2000" dirty="0">
                <a:latin typeface="+mn-ea"/>
              </a:rPr>
              <a:t>つの中央値の間がすべて最小値</a:t>
            </a:r>
            <a:endParaRPr lang="en-US" altLang="ja-JP" sz="2000" dirty="0">
              <a:latin typeface="+mn-ea"/>
            </a:endParaRPr>
          </a:p>
          <a:p>
            <a:pPr marL="0" indent="0">
              <a:buNone/>
            </a:pPr>
            <a:r>
              <a:rPr lang="en-US" altLang="ja-JP" b="1" u="sng" dirty="0">
                <a:solidFill>
                  <a:srgbClr val="4B4B4B"/>
                </a:solidFill>
                <a:latin typeface="+mn-ea"/>
              </a:rPr>
              <a:t> </a:t>
            </a:r>
          </a:p>
          <a:p>
            <a:pPr marL="0" indent="0">
              <a:buNone/>
            </a:pPr>
            <a:endParaRPr lang="en-US" altLang="ja-JP" b="1" u="sng" dirty="0">
              <a:solidFill>
                <a:srgbClr val="4B4B4B"/>
              </a:solidFill>
              <a:latin typeface="+mn-ea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0CF9E102-B0CF-5ED9-8429-D50AF4E5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246" y="3231152"/>
            <a:ext cx="5824909" cy="179073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328EE5F-8B2C-0CAA-F53E-1C0F65B14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051" y="5292977"/>
            <a:ext cx="5906324" cy="133368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047DCF3-1A39-279E-C547-ECC362FAD6F0}"/>
              </a:ext>
            </a:extLst>
          </p:cNvPr>
          <p:cNvSpPr txBox="1"/>
          <p:nvPr/>
        </p:nvSpPr>
        <p:spPr>
          <a:xfrm>
            <a:off x="5756701" y="6541522"/>
            <a:ext cx="6170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引用：https://drken1215.hatenablog.com/entry/2019/06/15/114700</a:t>
            </a:r>
          </a:p>
        </p:txBody>
      </p:sp>
    </p:spTree>
    <p:extLst>
      <p:ext uri="{BB962C8B-B14F-4D97-AF65-F5344CB8AC3E}">
        <p14:creationId xmlns:p14="http://schemas.microsoft.com/office/powerpoint/2010/main" val="4258896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4DA5895E-DC56-3A81-BFD6-1ED2B7977E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© Presentation Design</a:t>
            </a:r>
            <a:endParaRPr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CDC2925-85F2-6F4F-50B4-A32061A67A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493720F-0EB0-D72F-4373-D049B6FDA8F4}"/>
              </a:ext>
            </a:extLst>
          </p:cNvPr>
          <p:cNvGrpSpPr/>
          <p:nvPr/>
        </p:nvGrpSpPr>
        <p:grpSpPr>
          <a:xfrm>
            <a:off x="2137429" y="2872089"/>
            <a:ext cx="7917139" cy="1107996"/>
            <a:chOff x="2137430" y="5013176"/>
            <a:chExt cx="7917139" cy="1107996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A72EEFF-AD5D-AA79-AE50-825F81D32F28}"/>
                </a:ext>
              </a:extLst>
            </p:cNvPr>
            <p:cNvSpPr/>
            <p:nvPr/>
          </p:nvSpPr>
          <p:spPr bwMode="auto">
            <a:xfrm>
              <a:off x="2137430" y="5042542"/>
              <a:ext cx="7917139" cy="9694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4E4E4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40000"/>
                </a:lnSpc>
                <a:spcBef>
                  <a:spcPct val="0"/>
                </a:spcBef>
                <a:spcAft>
                  <a:spcPts val="600"/>
                </a:spcAft>
              </a:pPr>
              <a:endParaRPr kumimoji="1" lang="ja-JP" altLang="en-US" sz="1600" dirty="0">
                <a:solidFill>
                  <a:srgbClr val="4D4D4D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3DCD2846-DBFF-8A7E-CD93-D5827FD283DE}"/>
                </a:ext>
              </a:extLst>
            </p:cNvPr>
            <p:cNvSpPr/>
            <p:nvPr/>
          </p:nvSpPr>
          <p:spPr bwMode="auto">
            <a:xfrm>
              <a:off x="2137430" y="5042541"/>
              <a:ext cx="998276" cy="969415"/>
            </a:xfrm>
            <a:prstGeom prst="rect">
              <a:avLst/>
            </a:prstGeom>
            <a:solidFill>
              <a:srgbClr val="4E4E4E"/>
            </a:solidFill>
            <a:ln w="6350">
              <a:solidFill>
                <a:srgbClr val="4E4E4E"/>
              </a:solidFill>
            </a:ln>
            <a:effectLst/>
          </p:spPr>
          <p:txBody>
  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40000"/>
                </a:lnSpc>
                <a:spcBef>
                  <a:spcPct val="0"/>
                </a:spcBef>
                <a:spcAft>
                  <a:spcPts val="600"/>
                </a:spcAft>
              </a:pPr>
              <a:endParaRPr kumimoji="1" lang="ja-JP" altLang="en-US" sz="1600" dirty="0">
                <a:solidFill>
                  <a:srgbClr val="4D4D4D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DE3A2AA-1292-4CC7-9E5F-1DE24BDA1430}"/>
                </a:ext>
              </a:extLst>
            </p:cNvPr>
            <p:cNvSpPr txBox="1"/>
            <p:nvPr/>
          </p:nvSpPr>
          <p:spPr>
            <a:xfrm>
              <a:off x="2288796" y="5013176"/>
              <a:ext cx="6995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kumimoji="1" lang="ja-JP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10D6EBDD-EE49-7D79-7100-4E9C80534AAD}"/>
                </a:ext>
              </a:extLst>
            </p:cNvPr>
            <p:cNvSpPr txBox="1"/>
            <p:nvPr/>
          </p:nvSpPr>
          <p:spPr>
            <a:xfrm>
              <a:off x="3444316" y="5243495"/>
              <a:ext cx="5669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>
                  <a:latin typeface="+mj-ea"/>
                  <a:ea typeface="+mj-ea"/>
                </a:rPr>
                <a:t>まとめ</a:t>
              </a:r>
            </a:p>
          </p:txBody>
        </p:sp>
        <p:pic>
          <p:nvPicPr>
            <p:cNvPr id="13" name="図 12" descr="アイコン&#10;&#10;自動的に生成された説明">
              <a:extLst>
                <a:ext uri="{FF2B5EF4-FFF2-40B4-BE49-F238E27FC236}">
                  <a16:creationId xmlns:a16="http://schemas.microsoft.com/office/drawing/2014/main" id="{C04BE896-5A7D-9A72-2930-90B242267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59092" y="5151101"/>
              <a:ext cx="752294" cy="752294"/>
            </a:xfrm>
            <a:prstGeom prst="rect">
              <a:avLst/>
            </a:prstGeom>
          </p:spPr>
        </p:pic>
      </p:grpSp>
      <p:sp>
        <p:nvSpPr>
          <p:cNvPr id="15" name="字幕 14">
            <a:extLst>
              <a:ext uri="{FF2B5EF4-FFF2-40B4-BE49-F238E27FC236}">
                <a16:creationId xmlns:a16="http://schemas.microsoft.com/office/drawing/2014/main" id="{F060C2E0-7808-D663-3FE5-975F3B8A9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300" y="2158627"/>
            <a:ext cx="10439400" cy="405817"/>
          </a:xfrm>
        </p:spPr>
        <p:txBody>
          <a:bodyPr/>
          <a:lstStyle/>
          <a:p>
            <a:r>
              <a:rPr lang="ja-JP" altLang="en-US" dirty="0"/>
              <a:t>復習 </a:t>
            </a:r>
            <a:r>
              <a:rPr lang="en-US" altLang="ja-JP" dirty="0"/>
              <a:t>is </a:t>
            </a:r>
            <a:r>
              <a:rPr lang="ja-JP" altLang="en-US" dirty="0"/>
              <a:t>大事</a:t>
            </a:r>
          </a:p>
        </p:txBody>
      </p:sp>
    </p:spTree>
    <p:extLst>
      <p:ext uri="{BB962C8B-B14F-4D97-AF65-F5344CB8AC3E}">
        <p14:creationId xmlns:p14="http://schemas.microsoft.com/office/powerpoint/2010/main" val="1031415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47D300-B8CE-BE69-C8C9-19CD73D8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解説のまとめ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D74CC8-0DD8-B89F-237B-428524F30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45DD6E7-015D-6082-ABDC-EF5C9DF1FBB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kumimoji="1" lang="ja-JP" altLang="en-US" dirty="0"/>
              <a:t>感想戦のまとめは各自の宿題とさせていただきます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422B07E-801C-8BC0-4E82-9F69EE9F6D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ja-JP" altLang="en-US" dirty="0"/>
              <a:t>標準入力の受け取り方を覚えておく</a:t>
            </a:r>
            <a:endParaRPr kumimoji="1" lang="en-US" altLang="ja-JP" dirty="0"/>
          </a:p>
          <a:p>
            <a:pPr lvl="1"/>
            <a:r>
              <a:rPr lang="en-US" altLang="ja-JP" sz="2400" dirty="0"/>
              <a:t>1</a:t>
            </a:r>
            <a:r>
              <a:rPr lang="ja-JP" altLang="en-US" sz="2400" dirty="0"/>
              <a:t>行：</a:t>
            </a:r>
            <a:r>
              <a:rPr lang="en-US" altLang="ja-JP" sz="2400" b="1" dirty="0">
                <a:solidFill>
                  <a:schemeClr val="tx2"/>
                </a:solidFill>
              </a:rPr>
              <a:t>gets</a:t>
            </a:r>
            <a:r>
              <a:rPr lang="en-US" altLang="ja-JP" sz="2400" dirty="0"/>
              <a:t>, </a:t>
            </a:r>
            <a:r>
              <a:rPr lang="en-US" altLang="ja-JP" sz="2400" b="1" dirty="0" err="1">
                <a:solidFill>
                  <a:schemeClr val="tx2"/>
                </a:solidFill>
              </a:rPr>
              <a:t>gets.split</a:t>
            </a:r>
            <a:endParaRPr lang="en-US" altLang="ja-JP" b="1" dirty="0">
              <a:solidFill>
                <a:schemeClr val="tx2"/>
              </a:solidFill>
            </a:endParaRPr>
          </a:p>
          <a:p>
            <a:pPr lvl="1"/>
            <a:r>
              <a:rPr lang="ja-JP" altLang="en-US" sz="2400" dirty="0"/>
              <a:t>複数行：</a:t>
            </a:r>
            <a:r>
              <a:rPr lang="en-US" altLang="ja-JP" sz="2400" b="1" dirty="0" err="1">
                <a:solidFill>
                  <a:schemeClr val="tx2"/>
                </a:solidFill>
              </a:rPr>
              <a:t>Array.new</a:t>
            </a:r>
            <a:r>
              <a:rPr lang="en-US" altLang="ja-JP" sz="2400" b="1" dirty="0">
                <a:solidFill>
                  <a:schemeClr val="tx2"/>
                </a:solidFill>
              </a:rPr>
              <a:t>(n) {}</a:t>
            </a:r>
            <a:r>
              <a:rPr lang="en-US" altLang="ja-JP" sz="2400" dirty="0"/>
              <a:t>,</a:t>
            </a:r>
            <a:r>
              <a:rPr lang="en-US" altLang="ja-JP" sz="2400" b="1" dirty="0">
                <a:solidFill>
                  <a:schemeClr val="tx2"/>
                </a:solidFill>
              </a:rPr>
              <a:t> </a:t>
            </a:r>
            <a:r>
              <a:rPr lang="en-US" altLang="ja-JP" sz="2400" b="1" dirty="0" err="1">
                <a:solidFill>
                  <a:schemeClr val="tx2"/>
                </a:solidFill>
              </a:rPr>
              <a:t>n.times.map</a:t>
            </a:r>
            <a:r>
              <a:rPr lang="en-US" altLang="ja-JP" sz="2400" b="1" dirty="0">
                <a:solidFill>
                  <a:schemeClr val="tx2"/>
                </a:solidFill>
              </a:rPr>
              <a:t> {}</a:t>
            </a:r>
          </a:p>
          <a:p>
            <a:pPr lvl="1"/>
            <a:endParaRPr lang="en-US" altLang="ja-JP" sz="2400" b="1" dirty="0">
              <a:solidFill>
                <a:schemeClr val="tx2"/>
              </a:solidFill>
            </a:endParaRPr>
          </a:p>
          <a:p>
            <a:r>
              <a:rPr lang="ja-JP" altLang="en-US" dirty="0"/>
              <a:t>解の候補が</a:t>
            </a:r>
            <a:r>
              <a:rPr lang="en-US" altLang="ja-JP" dirty="0"/>
              <a:t>10^5</a:t>
            </a:r>
            <a:r>
              <a:rPr lang="ja-JP" altLang="en-US" dirty="0"/>
              <a:t>以下の場合は</a:t>
            </a:r>
            <a:r>
              <a:rPr lang="ja-JP" altLang="en-US" b="1" dirty="0">
                <a:solidFill>
                  <a:schemeClr val="accent2"/>
                </a:solidFill>
              </a:rPr>
              <a:t>全探索</a:t>
            </a:r>
            <a:r>
              <a:rPr lang="ja-JP" altLang="en-US" dirty="0"/>
              <a:t>で</a:t>
            </a:r>
            <a:r>
              <a:rPr lang="en-US" altLang="ja-JP" dirty="0"/>
              <a:t>OK</a:t>
            </a:r>
          </a:p>
          <a:p>
            <a:pPr marL="0" indent="0">
              <a:buNone/>
            </a:pPr>
            <a:endParaRPr lang="en-US" altLang="ja-JP" b="1" dirty="0">
              <a:solidFill>
                <a:schemeClr val="accent2"/>
              </a:solidFill>
            </a:endParaRPr>
          </a:p>
          <a:p>
            <a:r>
              <a:rPr lang="ja-JP" altLang="en-US" dirty="0"/>
              <a:t>市松模様 ⇒「</a:t>
            </a:r>
            <a:r>
              <a:rPr lang="ja-JP" altLang="en-US" b="1" dirty="0">
                <a:solidFill>
                  <a:schemeClr val="accent2"/>
                </a:solidFill>
              </a:rPr>
              <a:t>パリティ（偶奇性）</a:t>
            </a:r>
            <a:r>
              <a:rPr lang="ja-JP" altLang="en-US" dirty="0"/>
              <a:t>」を考える</a:t>
            </a:r>
            <a:endParaRPr lang="en-US" altLang="ja-JP" dirty="0"/>
          </a:p>
          <a:p>
            <a:endParaRPr lang="en-US" altLang="ja-JP" b="1" dirty="0">
              <a:solidFill>
                <a:schemeClr val="accent2"/>
              </a:solidFill>
            </a:endParaRPr>
          </a:p>
          <a:p>
            <a:r>
              <a:rPr lang="ja-JP" altLang="en-US" b="1" dirty="0">
                <a:solidFill>
                  <a:schemeClr val="accent2"/>
                </a:solidFill>
              </a:rPr>
              <a:t>絶対誤差の和の最小化</a:t>
            </a:r>
            <a:r>
              <a:rPr lang="ja-JP" altLang="en-US" dirty="0"/>
              <a:t>は</a:t>
            </a:r>
            <a:r>
              <a:rPr lang="ja-JP" altLang="en-US" b="1" dirty="0">
                <a:solidFill>
                  <a:schemeClr val="accent2"/>
                </a:solidFill>
              </a:rPr>
              <a:t>中央値</a:t>
            </a:r>
            <a:r>
              <a:rPr lang="ja-JP" altLang="en-US" dirty="0"/>
              <a:t>を使う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17744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206E1A-9EB9-692B-CCD9-B139BEA10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ご参加いただきありがとうございまし</a:t>
            </a:r>
            <a:r>
              <a:rPr lang="ja-JP" altLang="en-US" dirty="0"/>
              <a:t>た！！！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FC2156-CAE5-3098-50D7-375D77C87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26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7613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4DA5895E-DC56-3A81-BFD6-1ED2B7977E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© Presentation Design</a:t>
            </a:r>
            <a:endParaRPr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CDC2925-85F2-6F4F-50B4-A32061A67A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B4E2C872-5FF8-C02F-BB53-CFC255A19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8902" y="1916832"/>
            <a:ext cx="10439400" cy="405817"/>
          </a:xfrm>
        </p:spPr>
        <p:txBody>
          <a:bodyPr/>
          <a:lstStyle/>
          <a:p>
            <a:r>
              <a:rPr kumimoji="1" lang="ja-JP" altLang="en-US" dirty="0"/>
              <a:t>🥁</a:t>
            </a:r>
            <a:r>
              <a:rPr kumimoji="1" lang="en-US" altLang="ja-JP" dirty="0"/>
              <a:t>&lt;</a:t>
            </a:r>
            <a:r>
              <a:rPr lang="en-US" altLang="ja-JP" dirty="0"/>
              <a:t> </a:t>
            </a:r>
            <a:r>
              <a:rPr kumimoji="1" lang="ja-JP" altLang="en-US" dirty="0">
                <a:latin typeface="ふい字Ｐ" panose="02000600000000000000" pitchFamily="2" charset="-128"/>
                <a:ea typeface="ふい字Ｐ" panose="02000600000000000000" pitchFamily="2" charset="-128"/>
              </a:rPr>
              <a:t>ﾄﾞｺﾄﾞｺﾄﾞｺﾄﾞｺﾄﾞｺﾄﾞｺ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27106AA3-1487-E3BF-2992-BDD0E64CD145}"/>
              </a:ext>
            </a:extLst>
          </p:cNvPr>
          <p:cNvGrpSpPr/>
          <p:nvPr/>
        </p:nvGrpSpPr>
        <p:grpSpPr>
          <a:xfrm>
            <a:off x="2137429" y="2926659"/>
            <a:ext cx="7917139" cy="1004683"/>
            <a:chOff x="2137430" y="1374434"/>
            <a:chExt cx="7917139" cy="1004683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781FE3C9-877D-3F25-51AB-B110839C05B9}"/>
                </a:ext>
              </a:extLst>
            </p:cNvPr>
            <p:cNvSpPr/>
            <p:nvPr/>
          </p:nvSpPr>
          <p:spPr bwMode="auto">
            <a:xfrm>
              <a:off x="2137430" y="1403800"/>
              <a:ext cx="7917139" cy="96941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4E4E4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40000"/>
                </a:lnSpc>
                <a:spcBef>
                  <a:spcPct val="0"/>
                </a:spcBef>
                <a:spcAft>
                  <a:spcPts val="600"/>
                </a:spcAft>
              </a:pPr>
              <a:endParaRPr kumimoji="1" lang="ja-JP" altLang="en-US" sz="1600" dirty="0">
                <a:solidFill>
                  <a:srgbClr val="4D4D4D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0CF743C3-5EF3-69CF-2E1D-E2A87EA5DA9F}"/>
                </a:ext>
              </a:extLst>
            </p:cNvPr>
            <p:cNvSpPr/>
            <p:nvPr/>
          </p:nvSpPr>
          <p:spPr bwMode="auto">
            <a:xfrm>
              <a:off x="2137430" y="1403799"/>
              <a:ext cx="998276" cy="969416"/>
            </a:xfrm>
            <a:prstGeom prst="rect">
              <a:avLst/>
            </a:prstGeom>
            <a:solidFill>
              <a:srgbClr val="4E4E4E"/>
            </a:solidFill>
            <a:ln w="6350">
              <a:solidFill>
                <a:srgbClr val="4E4E4E"/>
              </a:solidFill>
            </a:ln>
            <a:effectLst/>
          </p:spPr>
          <p:txBody>
  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40000"/>
                </a:lnSpc>
                <a:spcBef>
                  <a:spcPct val="0"/>
                </a:spcBef>
                <a:spcAft>
                  <a:spcPts val="600"/>
                </a:spcAft>
              </a:pPr>
              <a:endParaRPr kumimoji="1" lang="ja-JP" altLang="en-US" sz="1600" dirty="0">
                <a:solidFill>
                  <a:srgbClr val="4D4D4D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F27613A-A6C8-200A-59BC-651A805A8970}"/>
                </a:ext>
              </a:extLst>
            </p:cNvPr>
            <p:cNvSpPr txBox="1"/>
            <p:nvPr/>
          </p:nvSpPr>
          <p:spPr>
            <a:xfrm>
              <a:off x="2288796" y="1374434"/>
              <a:ext cx="699506" cy="1004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kumimoji="1" lang="ja-JP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D75D818-8545-A4CF-C4C8-1F39CEBBBFBB}"/>
                </a:ext>
              </a:extLst>
            </p:cNvPr>
            <p:cNvSpPr txBox="1"/>
            <p:nvPr/>
          </p:nvSpPr>
          <p:spPr>
            <a:xfrm>
              <a:off x="3444316" y="1604753"/>
              <a:ext cx="5669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>
                  <a:latin typeface="+mj-ea"/>
                  <a:ea typeface="+mj-ea"/>
                </a:rPr>
                <a:t>結果発表</a:t>
              </a:r>
            </a:p>
          </p:txBody>
        </p:sp>
        <p:pic>
          <p:nvPicPr>
            <p:cNvPr id="19" name="図 18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E9D67739-99E4-E5EE-DD26-623F41E18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1725" y="1564410"/>
              <a:ext cx="727016" cy="727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3350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49D98-5477-98F7-92EF-96ACE438B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結果発表 </a:t>
            </a:r>
            <a:r>
              <a:rPr kumimoji="1" lang="en-US" altLang="ja-JP" sz="3600" dirty="0"/>
              <a:t>– BEST 3 &amp; 6</a:t>
            </a:r>
            <a:r>
              <a:rPr kumimoji="1" lang="ja-JP" altLang="en-US" sz="3600" dirty="0"/>
              <a:t>完達成者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9798AF3-063A-9D0B-A07D-0C088804B8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5BD8CF40-8666-DC4D-3679-45DE041898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71664" y="1590486"/>
            <a:ext cx="7854484" cy="298095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ja-JP" sz="4800" dirty="0" err="1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+mj-ea"/>
                <a:ea typeface="+mj-ea"/>
              </a:rPr>
              <a:t>haruguchi-yuma</a:t>
            </a:r>
            <a:r>
              <a:rPr kumimoji="1" lang="ja-JP" altLang="en-US" dirty="0"/>
              <a:t>（</a:t>
            </a:r>
            <a:r>
              <a:rPr kumimoji="1" lang="en-US" altLang="ja-JP" dirty="0" err="1"/>
              <a:t>haruguchi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ja-JP" sz="3600" b="1" dirty="0"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  <a:latin typeface="+mj-ea"/>
                <a:ea typeface="+mj-ea"/>
              </a:rPr>
              <a:t>rira1000000000</a:t>
            </a:r>
            <a:r>
              <a:rPr kumimoji="1" lang="ja-JP" altLang="en-US" dirty="0"/>
              <a:t>（</a:t>
            </a:r>
            <a:r>
              <a:rPr kumimoji="1" lang="en-US" altLang="ja-JP" dirty="0" err="1"/>
              <a:t>rirako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ja-JP" sz="3200" b="1" dirty="0" err="1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+mj-ea"/>
                <a:ea typeface="+mj-ea"/>
              </a:rPr>
              <a:t>gogutan</a:t>
            </a:r>
            <a:r>
              <a:rPr kumimoji="1" lang="ja-JP" altLang="en-US" dirty="0"/>
              <a:t>（</a:t>
            </a:r>
            <a:r>
              <a:rPr kumimoji="1" lang="en-US" altLang="ja-JP" dirty="0" err="1"/>
              <a:t>gogutan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endParaRPr lang="en-US" altLang="ja-JP" dirty="0"/>
          </a:p>
          <a:p>
            <a:pPr>
              <a:lnSpc>
                <a:spcPct val="150000"/>
              </a:lnSpc>
            </a:pPr>
            <a:endParaRPr kumimoji="1" lang="ja-JP" altLang="en-US" dirty="0"/>
          </a:p>
        </p:txBody>
      </p:sp>
      <p:sp>
        <p:nvSpPr>
          <p:cNvPr id="6" name="コンテンツ プレースホルダー 4">
            <a:extLst>
              <a:ext uri="{FF2B5EF4-FFF2-40B4-BE49-F238E27FC236}">
                <a16:creationId xmlns:a16="http://schemas.microsoft.com/office/drawing/2014/main" id="{535239D1-6A65-61DC-16BB-738A13F49D0D}"/>
              </a:ext>
            </a:extLst>
          </p:cNvPr>
          <p:cNvSpPr txBox="1">
            <a:spLocks/>
          </p:cNvSpPr>
          <p:nvPr/>
        </p:nvSpPr>
        <p:spPr>
          <a:xfrm>
            <a:off x="400802" y="5226722"/>
            <a:ext cx="10945216" cy="909514"/>
          </a:xfrm>
          <a:prstGeom prst="rect">
            <a:avLst/>
          </a:prstGeom>
        </p:spPr>
        <p:txBody>
          <a:bodyPr numCol="1"/>
          <a:lstStyle>
            <a:lvl1pPr marL="342900" indent="-342900" algn="l" defTabSz="91412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727" indent="-285664" algn="l" defTabSz="91412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 err="1"/>
              <a:t>mh</a:t>
            </a:r>
            <a:r>
              <a:rPr lang="en-US" altLang="ja-JP" b="1" dirty="0"/>
              <a:t>_(</a:t>
            </a:r>
            <a:r>
              <a:rPr lang="en-US" altLang="ja-JP" b="1" dirty="0" err="1"/>
              <a:t>mh_mobile</a:t>
            </a:r>
            <a:r>
              <a:rPr lang="en-US" altLang="ja-JP" b="1" dirty="0"/>
              <a:t>)</a:t>
            </a:r>
          </a:p>
          <a:p>
            <a:r>
              <a:rPr lang="en-US" altLang="ja-JP" b="1" dirty="0"/>
              <a:t>sp8783(sp8783)</a:t>
            </a:r>
          </a:p>
        </p:txBody>
      </p:sp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03C4BAFD-C9DA-7D09-C89D-14E3319EE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549" y="3835340"/>
            <a:ext cx="641975" cy="641975"/>
          </a:xfrm>
          <a:prstGeom prst="rect">
            <a:avLst/>
          </a:prstGeom>
        </p:spPr>
      </p:pic>
      <p:pic>
        <p:nvPicPr>
          <p:cNvPr id="14" name="図 13" descr="アイコン&#10;&#10;自動的に生成された説明">
            <a:extLst>
              <a:ext uri="{FF2B5EF4-FFF2-40B4-BE49-F238E27FC236}">
                <a16:creationId xmlns:a16="http://schemas.microsoft.com/office/drawing/2014/main" id="{8EA4EB01-FC61-FDB6-72F6-DD82FE888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409" y="1628359"/>
            <a:ext cx="1106252" cy="1106252"/>
          </a:xfrm>
          <a:prstGeom prst="rect">
            <a:avLst/>
          </a:prstGeom>
        </p:spPr>
      </p:pic>
      <p:pic>
        <p:nvPicPr>
          <p:cNvPr id="16" name="図 15" descr="アイコン&#10;&#10;自動的に生成された説明">
            <a:extLst>
              <a:ext uri="{FF2B5EF4-FFF2-40B4-BE49-F238E27FC236}">
                <a16:creationId xmlns:a16="http://schemas.microsoft.com/office/drawing/2014/main" id="{B7498948-7D6B-1217-9A06-EF065DAEC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035" y="2917968"/>
            <a:ext cx="733001" cy="733001"/>
          </a:xfrm>
          <a:prstGeom prst="rect">
            <a:avLst/>
          </a:prstGeom>
        </p:spPr>
      </p:pic>
      <p:sp>
        <p:nvSpPr>
          <p:cNvPr id="18" name="コンテンツ プレースホルダー 17">
            <a:extLst>
              <a:ext uri="{FF2B5EF4-FFF2-40B4-BE49-F238E27FC236}">
                <a16:creationId xmlns:a16="http://schemas.microsoft.com/office/drawing/2014/main" id="{A58CDF68-4762-EAB3-DFB1-AA08F35CE91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ja-JP" altLang="en-US" dirty="0"/>
              <a:t>おめでとうございます！！！！！！！！！！！！！！！！！！！！！！！！！！！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C48FC1B-7F4A-4944-EFE6-AC78416DC99D}"/>
              </a:ext>
            </a:extLst>
          </p:cNvPr>
          <p:cNvSpPr txBox="1"/>
          <p:nvPr/>
        </p:nvSpPr>
        <p:spPr>
          <a:xfrm>
            <a:off x="10416480" y="6188873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dirty="0"/>
              <a:t>（敬称略）</a:t>
            </a:r>
            <a:endParaRPr lang="en-US" altLang="ja-JP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317976A-1B2C-6E8B-5040-3A3D076FE2CA}"/>
              </a:ext>
            </a:extLst>
          </p:cNvPr>
          <p:cNvSpPr/>
          <p:nvPr/>
        </p:nvSpPr>
        <p:spPr bwMode="auto">
          <a:xfrm>
            <a:off x="-1960" y="1209694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1E918B-3895-596A-4271-2AF677DE6C82}"/>
              </a:ext>
            </a:extLst>
          </p:cNvPr>
          <p:cNvSpPr txBox="1"/>
          <p:nvPr/>
        </p:nvSpPr>
        <p:spPr>
          <a:xfrm>
            <a:off x="400802" y="1235103"/>
            <a:ext cx="11773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ja-JP" sz="2400" b="1" dirty="0">
                <a:latin typeface="+mj-ea"/>
                <a:ea typeface="+mj-ea"/>
              </a:rPr>
              <a:t>BEST 3</a:t>
            </a:r>
            <a:endParaRPr lang="en-US" altLang="ja-JP" sz="2400" b="1" dirty="0">
              <a:latin typeface="+mj-ea"/>
              <a:ea typeface="+mj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DE0E21-004A-8F70-CD72-95CC317A1AF8}"/>
              </a:ext>
            </a:extLst>
          </p:cNvPr>
          <p:cNvSpPr/>
          <p:nvPr/>
        </p:nvSpPr>
        <p:spPr bwMode="auto">
          <a:xfrm>
            <a:off x="4682" y="4617760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E4F1D16-95BB-3BE2-2D2B-56699465CC8F}"/>
              </a:ext>
            </a:extLst>
          </p:cNvPr>
          <p:cNvSpPr txBox="1"/>
          <p:nvPr/>
        </p:nvSpPr>
        <p:spPr>
          <a:xfrm>
            <a:off x="407444" y="4643169"/>
            <a:ext cx="11773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sz="2400" b="1" dirty="0">
                <a:latin typeface="+mj-ea"/>
                <a:ea typeface="+mj-ea"/>
              </a:rPr>
              <a:t>その他の</a:t>
            </a:r>
            <a:r>
              <a:rPr lang="en-US" altLang="ja-JP" sz="2400" b="1" dirty="0">
                <a:latin typeface="+mj-ea"/>
                <a:ea typeface="+mj-ea"/>
              </a:rPr>
              <a:t>6</a:t>
            </a:r>
            <a:r>
              <a:rPr lang="ja-JP" altLang="en-US" sz="2400" b="1" dirty="0">
                <a:latin typeface="+mj-ea"/>
                <a:ea typeface="+mj-ea"/>
              </a:rPr>
              <a:t>完達成者</a:t>
            </a:r>
            <a:endParaRPr lang="en-US" altLang="ja-JP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21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51EB2B-B9C0-E434-F67F-69AABD91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結果発表</a:t>
            </a:r>
            <a:r>
              <a:rPr kumimoji="1" lang="ja-JP" altLang="en-US" sz="3200" dirty="0"/>
              <a:t> </a:t>
            </a:r>
            <a:r>
              <a:rPr lang="en-US" altLang="ja-JP" sz="3200" dirty="0"/>
              <a:t>- </a:t>
            </a:r>
            <a:r>
              <a:rPr kumimoji="1" lang="ja-JP" altLang="en-US" sz="3200" dirty="0"/>
              <a:t>総計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6590137-5DE5-166F-38B6-964BD2E0BF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9AC0BE0-9D23-7351-D7F8-07E5AD08C4F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kumimoji="1" lang="ja-JP" altLang="en-US" dirty="0"/>
              <a:t>こんな感じでした</a:t>
            </a:r>
          </a:p>
        </p:txBody>
      </p:sp>
      <p:graphicFrame>
        <p:nvGraphicFramePr>
          <p:cNvPr id="6" name="コンテンツ プレースホルダー 5">
            <a:extLst>
              <a:ext uri="{FF2B5EF4-FFF2-40B4-BE49-F238E27FC236}">
                <a16:creationId xmlns:a16="http://schemas.microsoft.com/office/drawing/2014/main" id="{B87A3B8B-F924-5B4F-80DB-48D2F3DCAF7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47878437"/>
              </p:ext>
            </p:extLst>
          </p:nvPr>
        </p:nvGraphicFramePr>
        <p:xfrm>
          <a:off x="623094" y="1373928"/>
          <a:ext cx="10909510" cy="497139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08410">
                  <a:extLst>
                    <a:ext uri="{9D8B030D-6E8A-4147-A177-3AD203B41FA5}">
                      <a16:colId xmlns:a16="http://schemas.microsoft.com/office/drawing/2014/main" val="400508170"/>
                    </a:ext>
                  </a:extLst>
                </a:gridCol>
                <a:gridCol w="2988332">
                  <a:extLst>
                    <a:ext uri="{9D8B030D-6E8A-4147-A177-3AD203B41FA5}">
                      <a16:colId xmlns:a16="http://schemas.microsoft.com/office/drawing/2014/main" val="366447980"/>
                    </a:ext>
                  </a:extLst>
                </a:gridCol>
                <a:gridCol w="3506759">
                  <a:extLst>
                    <a:ext uri="{9D8B030D-6E8A-4147-A177-3AD203B41FA5}">
                      <a16:colId xmlns:a16="http://schemas.microsoft.com/office/drawing/2014/main" val="2545022249"/>
                    </a:ext>
                  </a:extLst>
                </a:gridCol>
                <a:gridCol w="3406009">
                  <a:extLst>
                    <a:ext uri="{9D8B030D-6E8A-4147-A177-3AD203B41FA5}">
                      <a16:colId xmlns:a16="http://schemas.microsoft.com/office/drawing/2014/main" val="2083239755"/>
                    </a:ext>
                  </a:extLst>
                </a:gridCol>
              </a:tblGrid>
              <a:tr h="111028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>
                          <a:latin typeface="+mj-ea"/>
                          <a:ea typeface="+mj-ea"/>
                        </a:rPr>
                        <a:t>問題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latin typeface="+mj-ea"/>
                          <a:ea typeface="+mj-ea"/>
                        </a:rPr>
                        <a:t>Difficulty</a:t>
                      </a:r>
                      <a:endParaRPr kumimoji="1" lang="ja-JP" altLang="en-US" sz="2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>
                          <a:latin typeface="+mj-ea"/>
                          <a:ea typeface="+mj-ea"/>
                        </a:rPr>
                        <a:t>正解者数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>
                          <a:latin typeface="+mj-ea"/>
                          <a:ea typeface="+mj-ea"/>
                        </a:rPr>
                        <a:t>正解率</a:t>
                      </a:r>
                      <a:endParaRPr kumimoji="1" lang="en-US" altLang="ja-JP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kumimoji="1" lang="ja-JP" altLang="en-US" sz="2000" dirty="0">
                          <a:latin typeface="+mj-ea"/>
                          <a:ea typeface="+mj-ea"/>
                        </a:rPr>
                        <a:t>（正解者数 </a:t>
                      </a:r>
                      <a:r>
                        <a:rPr kumimoji="1" lang="en-US" altLang="ja-JP" sz="2000" dirty="0">
                          <a:latin typeface="+mj-ea"/>
                          <a:ea typeface="+mj-ea"/>
                        </a:rPr>
                        <a:t>/ </a:t>
                      </a:r>
                      <a:r>
                        <a:rPr kumimoji="1" lang="ja-JP" altLang="en-US" sz="2000" dirty="0">
                          <a:latin typeface="+mj-ea"/>
                          <a:ea typeface="+mj-ea"/>
                        </a:rPr>
                        <a:t>参加者数）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609555"/>
                  </a:ext>
                </a:extLst>
              </a:tr>
              <a:tr h="64351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A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/>
                        <a:t>47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/>
                        <a:t>16 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/>
                        <a:t>100%</a:t>
                      </a:r>
                      <a:endParaRPr kumimoji="1" lang="ja-JP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4766857"/>
                  </a:ext>
                </a:extLst>
              </a:tr>
              <a:tr h="64351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B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/>
                        <a:t>57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/>
                        <a:t>16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/>
                        <a:t>100%</a:t>
                      </a:r>
                      <a:endParaRPr kumimoji="1" lang="ja-JP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533575"/>
                  </a:ext>
                </a:extLst>
              </a:tr>
              <a:tr h="64351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C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/>
                        <a:t>75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/>
                        <a:t>15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/>
                        <a:t>94%</a:t>
                      </a:r>
                      <a:endParaRPr kumimoji="1" lang="ja-JP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238259"/>
                  </a:ext>
                </a:extLst>
              </a:tr>
              <a:tr h="64351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D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/>
                        <a:t>235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/>
                        <a:t>15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/>
                        <a:t>94%</a:t>
                      </a:r>
                      <a:endParaRPr kumimoji="1" lang="ja-JP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3574282"/>
                  </a:ext>
                </a:extLst>
              </a:tr>
              <a:tr h="64351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E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/>
                        <a:t>782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/>
                        <a:t>7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/>
                        <a:t>44%</a:t>
                      </a:r>
                      <a:endParaRPr kumimoji="1" lang="ja-JP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6693358"/>
                  </a:ext>
                </a:extLst>
              </a:tr>
              <a:tr h="64351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F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/>
                        <a:t>1089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/>
                        <a:t>7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/>
                        <a:t>44%</a:t>
                      </a:r>
                      <a:endParaRPr kumimoji="1" lang="ja-JP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7638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686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4DA5895E-DC56-3A81-BFD6-1ED2B7977E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© Presentation Design</a:t>
            </a:r>
            <a:endParaRPr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CDC2925-85F2-6F4F-50B4-A32061A67A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B4E2C872-5FF8-C02F-BB53-CFC255A19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299" y="2060848"/>
            <a:ext cx="10439400" cy="405817"/>
          </a:xfrm>
        </p:spPr>
        <p:txBody>
          <a:bodyPr/>
          <a:lstStyle/>
          <a:p>
            <a:r>
              <a:rPr kumimoji="1" lang="ja-JP" altLang="en-US" dirty="0"/>
              <a:t>ここからが</a:t>
            </a:r>
            <a:r>
              <a:rPr lang="en-US" altLang="ja-JP" dirty="0"/>
              <a:t> </a:t>
            </a:r>
            <a:r>
              <a:rPr lang="en-US" altLang="ja-JP" dirty="0">
                <a:latin typeface="+mj-ea"/>
                <a:ea typeface="+mj-ea"/>
              </a:rPr>
              <a:t>”</a:t>
            </a:r>
            <a:r>
              <a:rPr kumimoji="1" lang="en-US" altLang="ja-JP" dirty="0">
                <a:latin typeface="+mj-ea"/>
                <a:ea typeface="+mj-ea"/>
              </a:rPr>
              <a:t>Main Contents</a:t>
            </a:r>
            <a:r>
              <a:rPr lang="en-US" altLang="ja-JP" dirty="0">
                <a:latin typeface="+mj-ea"/>
                <a:ea typeface="+mj-ea"/>
              </a:rPr>
              <a:t>”</a:t>
            </a:r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71FAE80-8D82-0C1B-6C2F-A21BF5E36610}"/>
              </a:ext>
            </a:extLst>
          </p:cNvPr>
          <p:cNvGrpSpPr/>
          <p:nvPr/>
        </p:nvGrpSpPr>
        <p:grpSpPr>
          <a:xfrm>
            <a:off x="2137431" y="2875002"/>
            <a:ext cx="7917139" cy="1107996"/>
            <a:chOff x="2137430" y="3142149"/>
            <a:chExt cx="7917139" cy="1107996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31476BD-4CC1-DD29-EF31-D8BD1B85C3DF}"/>
                </a:ext>
              </a:extLst>
            </p:cNvPr>
            <p:cNvSpPr/>
            <p:nvPr/>
          </p:nvSpPr>
          <p:spPr bwMode="auto">
            <a:xfrm>
              <a:off x="2137430" y="3171515"/>
              <a:ext cx="7917139" cy="9694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4E4E4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40000"/>
                </a:lnSpc>
                <a:spcBef>
                  <a:spcPct val="0"/>
                </a:spcBef>
                <a:spcAft>
                  <a:spcPts val="600"/>
                </a:spcAft>
              </a:pPr>
              <a:endParaRPr kumimoji="1" lang="ja-JP" altLang="en-US" sz="1600" dirty="0">
                <a:solidFill>
                  <a:srgbClr val="4D4D4D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D81700FF-A6B4-BE8D-CC7E-5C46D97CEDC3}"/>
                </a:ext>
              </a:extLst>
            </p:cNvPr>
            <p:cNvSpPr/>
            <p:nvPr/>
          </p:nvSpPr>
          <p:spPr bwMode="auto">
            <a:xfrm>
              <a:off x="2137430" y="3171514"/>
              <a:ext cx="998276" cy="969415"/>
            </a:xfrm>
            <a:prstGeom prst="rect">
              <a:avLst/>
            </a:prstGeom>
            <a:solidFill>
              <a:srgbClr val="4E4E4E"/>
            </a:solidFill>
            <a:ln w="6350">
              <a:solidFill>
                <a:srgbClr val="4E4E4E"/>
              </a:solidFill>
            </a:ln>
            <a:effectLst/>
          </p:spPr>
          <p:txBody>
  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140000"/>
                </a:lnSpc>
                <a:spcBef>
                  <a:spcPct val="0"/>
                </a:spcBef>
                <a:spcAft>
                  <a:spcPts val="600"/>
                </a:spcAft>
              </a:pPr>
              <a:endParaRPr kumimoji="1" lang="ja-JP" altLang="en-US" sz="1600" dirty="0">
                <a:solidFill>
                  <a:srgbClr val="4D4D4D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B6A429C-1F09-365C-7334-502E5A15E280}"/>
                </a:ext>
              </a:extLst>
            </p:cNvPr>
            <p:cNvSpPr txBox="1"/>
            <p:nvPr/>
          </p:nvSpPr>
          <p:spPr>
            <a:xfrm>
              <a:off x="2288796" y="3142149"/>
              <a:ext cx="6995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kumimoji="1" lang="ja-JP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01F6126F-892E-09D0-10B4-E46B0A2963A2}"/>
                </a:ext>
              </a:extLst>
            </p:cNvPr>
            <p:cNvSpPr txBox="1"/>
            <p:nvPr/>
          </p:nvSpPr>
          <p:spPr>
            <a:xfrm>
              <a:off x="3444316" y="3372468"/>
              <a:ext cx="5669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>
                  <a:latin typeface="+mj-ea"/>
                  <a:ea typeface="+mj-ea"/>
                </a:rPr>
                <a:t>解説 </a:t>
              </a:r>
              <a:r>
                <a:rPr kumimoji="1" lang="en-US" altLang="ja-JP" sz="3600" dirty="0">
                  <a:latin typeface="+mj-ea"/>
                  <a:ea typeface="+mj-ea"/>
                </a:rPr>
                <a:t>&amp; </a:t>
              </a:r>
              <a:r>
                <a:rPr kumimoji="1" lang="ja-JP" altLang="en-US" sz="3600" dirty="0">
                  <a:latin typeface="+mj-ea"/>
                  <a:ea typeface="+mj-ea"/>
                </a:rPr>
                <a:t>感想戦</a:t>
              </a:r>
            </a:p>
          </p:txBody>
        </p:sp>
        <p:pic>
          <p:nvPicPr>
            <p:cNvPr id="13" name="図 12" descr="アイコン&#10;&#10;自動的に生成された説明">
              <a:extLst>
                <a:ext uri="{FF2B5EF4-FFF2-40B4-BE49-F238E27FC236}">
                  <a16:creationId xmlns:a16="http://schemas.microsoft.com/office/drawing/2014/main" id="{75EAA30F-2986-BD58-4658-30CD47A39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1641" y="3289635"/>
              <a:ext cx="747100" cy="747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8218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E4C47D-4CA7-A1EA-3021-6B08CDE0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「解説 </a:t>
            </a:r>
            <a:r>
              <a:rPr kumimoji="1" lang="en-US" altLang="ja-JP" dirty="0"/>
              <a:t>&amp; </a:t>
            </a:r>
            <a:r>
              <a:rPr kumimoji="1" lang="ja-JP" altLang="en-US" dirty="0"/>
              <a:t>感想戦」の流れ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2D6C0BF-72D6-CD07-3746-10D253FE3D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005F0C1-8FAC-BF1C-EA1E-5E401FB2D15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kumimoji="1" lang="ja-JP" altLang="en-US" dirty="0"/>
              <a:t>始める前に・・・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EF57CC77-4B8B-591D-5C93-95B1F02BD77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7388" y="1232756"/>
            <a:ext cx="11737304" cy="5320662"/>
          </a:xfrm>
        </p:spPr>
        <p:txBody>
          <a:bodyPr/>
          <a:lstStyle/>
          <a:p>
            <a:r>
              <a:rPr kumimoji="1" lang="ja-JP" altLang="en-US" sz="2800" dirty="0"/>
              <a:t>基本的に、</a:t>
            </a:r>
            <a:r>
              <a:rPr kumimoji="1" lang="ja-JP" altLang="en-US" sz="2800" b="1" dirty="0">
                <a:solidFill>
                  <a:schemeClr val="accent2"/>
                </a:solidFill>
              </a:rPr>
              <a:t>各問題毎に「解説」⇒「感想戦」</a:t>
            </a:r>
            <a:r>
              <a:rPr kumimoji="1" lang="ja-JP" altLang="en-US" sz="2800" dirty="0"/>
              <a:t>で進めます</a:t>
            </a:r>
            <a:endParaRPr kumimoji="1" lang="en-US" altLang="ja-JP" sz="2800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ja-JP" altLang="en-US" sz="2800" dirty="0"/>
              <a:t>解説中に質問があれば、</a:t>
            </a:r>
            <a:r>
              <a:rPr kumimoji="1" lang="en-US" altLang="ja-JP" sz="2800" b="1" dirty="0">
                <a:solidFill>
                  <a:schemeClr val="accent2"/>
                </a:solidFill>
              </a:rPr>
              <a:t>VC</a:t>
            </a:r>
            <a:r>
              <a:rPr kumimoji="1" lang="ja-JP" altLang="en-US" sz="2800" b="1" dirty="0">
                <a:solidFill>
                  <a:schemeClr val="accent2"/>
                </a:solidFill>
              </a:rPr>
              <a:t>でもテキストチャット</a:t>
            </a:r>
            <a:r>
              <a:rPr lang="ja-JP" altLang="en-US" sz="2800" b="1" dirty="0">
                <a:solidFill>
                  <a:schemeClr val="accent2"/>
                </a:solidFill>
              </a:rPr>
              <a:t>でも気軽にどうぞ！</a:t>
            </a:r>
            <a:endParaRPr kumimoji="1" lang="en-US" altLang="ja-JP" sz="2800" b="1" dirty="0">
              <a:solidFill>
                <a:schemeClr val="accent2"/>
              </a:solidFill>
            </a:endParaRPr>
          </a:p>
          <a:p>
            <a:pPr lvl="1"/>
            <a:r>
              <a:rPr kumimoji="1" lang="ja-JP" altLang="en-US" sz="2400" dirty="0"/>
              <a:t>テキストチャット</a:t>
            </a:r>
            <a:r>
              <a:rPr lang="ja-JP" altLang="en-US" sz="2400" dirty="0"/>
              <a:t>をスルーしてたら</a:t>
            </a:r>
            <a:r>
              <a:rPr kumimoji="1" lang="ja-JP" altLang="en-US" sz="2400" dirty="0"/>
              <a:t>教えて下さい🙇‍♂️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922486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129A4DD-117C-0A8C-45B9-2695E447FE07}"/>
              </a:ext>
            </a:extLst>
          </p:cNvPr>
          <p:cNvSpPr/>
          <p:nvPr/>
        </p:nvSpPr>
        <p:spPr bwMode="auto">
          <a:xfrm>
            <a:off x="13656" y="2492896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F5370E-E364-2FE1-7B20-B9B827E8FF29}"/>
              </a:ext>
            </a:extLst>
          </p:cNvPr>
          <p:cNvSpPr/>
          <p:nvPr/>
        </p:nvSpPr>
        <p:spPr bwMode="auto">
          <a:xfrm>
            <a:off x="-1960" y="1209694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DC5F16C-4AA0-23E6-52C8-CC2B613F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　</a:t>
            </a:r>
            <a:r>
              <a:rPr lang="en-US" altLang="ja-JP" dirty="0"/>
              <a:t>A</a:t>
            </a:r>
            <a:r>
              <a:rPr lang="ja-JP" altLang="en-US" dirty="0"/>
              <a:t>問題</a:t>
            </a:r>
            <a:r>
              <a:rPr lang="en-US" altLang="ja-JP" dirty="0"/>
              <a:t> –</a:t>
            </a:r>
            <a:r>
              <a:rPr lang="ja-JP" altLang="en-US" dirty="0"/>
              <a:t> </a:t>
            </a:r>
            <a:r>
              <a:rPr lang="en-US" altLang="ja-JP" dirty="0"/>
              <a:t>September9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F02BC36-0C6F-BE77-5054-F97794DF99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4CC81B-0A2D-5CED-0810-4571E2253F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ja-JP" altLang="en-US" dirty="0"/>
              <a:t>テーマ：</a:t>
            </a:r>
            <a:r>
              <a:rPr lang="en-US" altLang="ja-JP" dirty="0"/>
              <a:t>1</a:t>
            </a:r>
            <a:r>
              <a:rPr lang="ja-JP" altLang="en-US" dirty="0"/>
              <a:t>つの文字列を受け取る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38E554DF-649D-80D3-C208-2F0FD7098B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b="1" dirty="0">
                <a:latin typeface="+mj-ea"/>
                <a:ea typeface="+mj-ea"/>
              </a:rPr>
              <a:t>問題概要</a:t>
            </a:r>
            <a:endParaRPr lang="en-US" altLang="ja-JP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ja-JP" dirty="0"/>
              <a:t>10</a:t>
            </a:r>
            <a:r>
              <a:rPr kumimoji="1" lang="ja-JP" altLang="en-US" dirty="0"/>
              <a:t>進数の整数</a:t>
            </a:r>
            <a:r>
              <a:rPr lang="en-US" altLang="ja-JP" dirty="0"/>
              <a:t>N</a:t>
            </a:r>
            <a:r>
              <a:rPr lang="ja-JP" altLang="en-US" dirty="0"/>
              <a:t>（</a:t>
            </a:r>
            <a:r>
              <a:rPr lang="en-US" altLang="ja-JP" dirty="0"/>
              <a:t>10 </a:t>
            </a:r>
            <a:r>
              <a:rPr lang="ja-JP" altLang="en-US" dirty="0"/>
              <a:t>≦ </a:t>
            </a:r>
            <a:r>
              <a:rPr lang="en-US" altLang="ja-JP" dirty="0"/>
              <a:t>N</a:t>
            </a:r>
            <a:r>
              <a:rPr lang="ja-JP" altLang="en-US" dirty="0"/>
              <a:t> ≦ </a:t>
            </a:r>
            <a:r>
              <a:rPr lang="en-US" altLang="ja-JP" dirty="0"/>
              <a:t>99</a:t>
            </a:r>
            <a:r>
              <a:rPr lang="ja-JP" altLang="en-US" dirty="0"/>
              <a:t>）</a:t>
            </a:r>
            <a:r>
              <a:rPr kumimoji="1" lang="ja-JP" altLang="en-US" dirty="0"/>
              <a:t>に</a:t>
            </a:r>
            <a:r>
              <a:rPr lang="ja-JP" altLang="en-US" dirty="0"/>
              <a:t>「</a:t>
            </a:r>
            <a:r>
              <a:rPr lang="en-US" altLang="ja-JP" dirty="0"/>
              <a:t>9</a:t>
            </a:r>
            <a:r>
              <a:rPr lang="ja-JP" altLang="en-US" dirty="0"/>
              <a:t>」が含まれるか判定する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b="1" dirty="0">
                <a:latin typeface="+mj-ea"/>
                <a:ea typeface="+mj-ea"/>
              </a:rPr>
              <a:t>解説（方針）</a:t>
            </a:r>
            <a:endParaRPr kumimoji="1" lang="en-US" altLang="ja-JP" b="1" dirty="0">
              <a:latin typeface="+mj-ea"/>
              <a:ea typeface="+mj-ea"/>
            </a:endParaRPr>
          </a:p>
          <a:p>
            <a:r>
              <a:rPr kumimoji="1" lang="en-US" altLang="ja-JP" dirty="0"/>
              <a:t>N</a:t>
            </a:r>
            <a:r>
              <a:rPr kumimoji="1" lang="ja-JP" altLang="en-US" dirty="0"/>
              <a:t>を文字列として扱い、文字列</a:t>
            </a:r>
            <a:r>
              <a:rPr kumimoji="1" lang="en-US" altLang="ja-JP" dirty="0"/>
              <a:t>N</a:t>
            </a:r>
            <a:r>
              <a:rPr kumimoji="1" lang="ja-JP" altLang="en-US" dirty="0"/>
              <a:t>に</a:t>
            </a:r>
            <a:r>
              <a:rPr lang="ja-JP" altLang="en-US" dirty="0"/>
              <a:t>「</a:t>
            </a:r>
            <a:r>
              <a:rPr lang="en-US" altLang="ja-JP" dirty="0"/>
              <a:t>9</a:t>
            </a:r>
            <a:r>
              <a:rPr lang="ja-JP" altLang="en-US" dirty="0"/>
              <a:t>」が含まれているか判定すればよい</a:t>
            </a:r>
            <a:endParaRPr lang="en-US" altLang="ja-JP" dirty="0"/>
          </a:p>
          <a:p>
            <a:pPr lvl="1"/>
            <a:r>
              <a:rPr lang="ja-JP" altLang="en-US" dirty="0"/>
              <a:t>文字列を受け取るときは</a:t>
            </a:r>
            <a:r>
              <a:rPr lang="en-US" altLang="ja-JP" dirty="0" err="1"/>
              <a:t>gets.chomp</a:t>
            </a:r>
            <a:r>
              <a:rPr lang="ja-JP" altLang="en-US" dirty="0"/>
              <a:t>を使う</a:t>
            </a:r>
            <a:endParaRPr lang="en-US" altLang="ja-JP" dirty="0"/>
          </a:p>
          <a:p>
            <a:pPr lvl="2"/>
            <a:r>
              <a:rPr lang="en-US" altLang="ja-JP" dirty="0"/>
              <a:t>chomp</a:t>
            </a:r>
            <a:r>
              <a:rPr lang="ja-JP" altLang="en-US" dirty="0"/>
              <a:t>は改行文字を削除するメソッド（本問題はなくても</a:t>
            </a:r>
            <a:r>
              <a:rPr lang="en-US" altLang="ja-JP" dirty="0"/>
              <a:t>OK</a:t>
            </a:r>
            <a:r>
              <a:rPr lang="ja-JP" altLang="en-US" dirty="0"/>
              <a:t>）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38700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26B65A-6978-EF28-EC70-BE9BD7FE72FF}"/>
              </a:ext>
            </a:extLst>
          </p:cNvPr>
          <p:cNvSpPr/>
          <p:nvPr/>
        </p:nvSpPr>
        <p:spPr bwMode="auto">
          <a:xfrm>
            <a:off x="11324" y="2960948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144BE23-840C-B046-6CFE-C9789CF52D07}"/>
              </a:ext>
            </a:extLst>
          </p:cNvPr>
          <p:cNvSpPr/>
          <p:nvPr/>
        </p:nvSpPr>
        <p:spPr bwMode="auto">
          <a:xfrm>
            <a:off x="-1960" y="1209694"/>
            <a:ext cx="12182636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kumimoji="1" lang="ja-JP" alt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DC5F16C-4AA0-23E6-52C8-CC2B613F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　</a:t>
            </a:r>
            <a:r>
              <a:rPr kumimoji="1" lang="en-US" altLang="ja-JP" dirty="0"/>
              <a:t>B</a:t>
            </a:r>
            <a:r>
              <a:rPr lang="ja-JP" altLang="en-US" dirty="0"/>
              <a:t>問題</a:t>
            </a:r>
            <a:r>
              <a:rPr lang="en-US" altLang="ja-JP" dirty="0"/>
              <a:t> –</a:t>
            </a:r>
            <a:r>
              <a:rPr lang="ja-JP" altLang="en-US" dirty="0"/>
              <a:t> </a:t>
            </a:r>
            <a:r>
              <a:rPr lang="en-US" altLang="ja-JP" dirty="0" err="1"/>
              <a:t>Shiritori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F02BC36-0C6F-BE77-5054-F97794DF99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3508C7-2FE0-4945-9CBD-863E05F850D2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4CC81B-0A2D-5CED-0810-4571E2253F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ja-JP" altLang="en-US" dirty="0"/>
              <a:t>テーマ：半角スペース区切りの複数文字列を受け取る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38E554DF-649D-80D3-C208-2F0FD7098B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7388" y="1232756"/>
            <a:ext cx="11161240" cy="5320662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b="1" dirty="0">
                <a:latin typeface="+mj-ea"/>
                <a:ea typeface="+mj-ea"/>
              </a:rPr>
              <a:t>問題概要</a:t>
            </a:r>
            <a:endParaRPr lang="en-US" altLang="ja-JP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ja-JP" altLang="en-US" dirty="0"/>
              <a:t>文字列</a:t>
            </a:r>
            <a:r>
              <a:rPr kumimoji="1" lang="en-US" altLang="ja-JP" dirty="0"/>
              <a:t>A, B, C</a:t>
            </a:r>
            <a:r>
              <a:rPr lang="ja-JP" altLang="en-US" dirty="0"/>
              <a:t>に対し、「</a:t>
            </a:r>
            <a:r>
              <a:rPr lang="en-US" altLang="ja-JP" dirty="0"/>
              <a:t>A </a:t>
            </a:r>
            <a:r>
              <a:rPr lang="ja-JP" altLang="en-US" dirty="0"/>
              <a:t>⇒ </a:t>
            </a:r>
            <a:r>
              <a:rPr lang="en-US" altLang="ja-JP" dirty="0"/>
              <a:t>B </a:t>
            </a:r>
            <a:r>
              <a:rPr lang="ja-JP" altLang="en-US" dirty="0"/>
              <a:t>⇒ </a:t>
            </a:r>
            <a:r>
              <a:rPr lang="en-US" altLang="ja-JP" dirty="0"/>
              <a:t>C</a:t>
            </a:r>
            <a:r>
              <a:rPr lang="ja-JP" altLang="en-US" dirty="0"/>
              <a:t>」の順でしりとりが成立するか判定する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※</a:t>
            </a:r>
            <a:r>
              <a:rPr lang="ja-JP" altLang="en-US" dirty="0"/>
              <a:t>「</a:t>
            </a:r>
            <a:r>
              <a:rPr kumimoji="1" lang="ja-JP" altLang="en-US" dirty="0"/>
              <a:t>しりとりが成立する」⇔「</a:t>
            </a:r>
            <a:r>
              <a:rPr lang="en-US" altLang="ja-JP" dirty="0"/>
              <a:t>A</a:t>
            </a:r>
            <a:r>
              <a:rPr lang="ja-JP" altLang="en-US" dirty="0"/>
              <a:t>の最後＝</a:t>
            </a:r>
            <a:r>
              <a:rPr lang="en-US" altLang="ja-JP" dirty="0"/>
              <a:t>B</a:t>
            </a:r>
            <a:r>
              <a:rPr lang="ja-JP" altLang="en-US" dirty="0"/>
              <a:t>の最初　かつ　</a:t>
            </a:r>
            <a:r>
              <a:rPr lang="en-US" altLang="ja-JP" dirty="0"/>
              <a:t>B</a:t>
            </a:r>
            <a:r>
              <a:rPr lang="ja-JP" altLang="en-US" dirty="0"/>
              <a:t>の最後＝</a:t>
            </a:r>
            <a:r>
              <a:rPr lang="en-US" altLang="ja-JP" dirty="0"/>
              <a:t>C</a:t>
            </a:r>
            <a:r>
              <a:rPr lang="ja-JP" altLang="en-US" dirty="0"/>
              <a:t>の最初」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b="1" dirty="0">
                <a:latin typeface="+mj-ea"/>
                <a:ea typeface="+mj-ea"/>
              </a:rPr>
              <a:t>解説</a:t>
            </a:r>
            <a:r>
              <a:rPr lang="ja-JP" altLang="en-US" b="1" dirty="0">
                <a:latin typeface="+mj-ea"/>
                <a:ea typeface="+mj-ea"/>
              </a:rPr>
              <a:t>（方針）</a:t>
            </a:r>
            <a:endParaRPr kumimoji="1" lang="en-US" altLang="ja-JP" b="1" dirty="0">
              <a:latin typeface="+mj-ea"/>
              <a:ea typeface="+mj-ea"/>
            </a:endParaRPr>
          </a:p>
          <a:p>
            <a:r>
              <a:rPr lang="ja-JP" altLang="en-US" dirty="0"/>
              <a:t>標準入力を受け取り、しりとりの成立条件を満たすか判定する</a:t>
            </a:r>
            <a:endParaRPr lang="en-US" altLang="ja-JP" dirty="0"/>
          </a:p>
          <a:p>
            <a:pPr lvl="1"/>
            <a:r>
              <a:rPr lang="ja-JP" altLang="en-US" dirty="0"/>
              <a:t>半角スペース区切りの複数文字列を受け取るときは</a:t>
            </a:r>
            <a:r>
              <a:rPr lang="en-US" altLang="ja-JP" dirty="0" err="1"/>
              <a:t>gets.split</a:t>
            </a:r>
            <a:endParaRPr lang="en-US" altLang="ja-JP" dirty="0"/>
          </a:p>
          <a:p>
            <a:pPr lvl="1"/>
            <a:r>
              <a:rPr lang="ja-JP" altLang="en-US" dirty="0"/>
              <a:t>文字列</a:t>
            </a:r>
            <a:r>
              <a:rPr lang="en-US" altLang="ja-JP" dirty="0"/>
              <a:t>S</a:t>
            </a:r>
            <a:r>
              <a:rPr lang="ja-JP" altLang="en-US" dirty="0"/>
              <a:t>について、最初の文字は</a:t>
            </a:r>
            <a:r>
              <a:rPr lang="en-US" altLang="ja-JP" dirty="0"/>
              <a:t>S[0]</a:t>
            </a:r>
            <a:r>
              <a:rPr lang="ja-JP" altLang="en-US" dirty="0"/>
              <a:t>、最後の文字は</a:t>
            </a:r>
            <a:r>
              <a:rPr lang="en-US" altLang="ja-JP" dirty="0"/>
              <a:t>S[-1]</a:t>
            </a:r>
            <a:r>
              <a:rPr lang="ja-JP" altLang="en-US" dirty="0"/>
              <a:t>で取り出せる</a:t>
            </a:r>
            <a:endParaRPr lang="en-US" altLang="ja-JP" dirty="0"/>
          </a:p>
          <a:p>
            <a:pPr lvl="2"/>
            <a:r>
              <a:rPr lang="ja-JP" altLang="en-US" dirty="0"/>
              <a:t>これは</a:t>
            </a:r>
            <a:r>
              <a:rPr lang="en-US" altLang="ja-JP" dirty="0"/>
              <a:t>S</a:t>
            </a:r>
            <a:r>
              <a:rPr lang="ja-JP" altLang="en-US" dirty="0"/>
              <a:t>が</a:t>
            </a:r>
            <a:r>
              <a:rPr lang="en-US" altLang="ja-JP" dirty="0"/>
              <a:t>1</a:t>
            </a:r>
            <a:r>
              <a:rPr lang="ja-JP" altLang="en-US" dirty="0"/>
              <a:t>文字であっても</a:t>
            </a:r>
            <a:r>
              <a:rPr lang="en-US" altLang="ja-JP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3226853502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-design-2022-wide">
  <a:themeElements>
    <a:clrScheme name="presentation-design-2022">
      <a:dk1>
        <a:srgbClr val="333333"/>
      </a:dk1>
      <a:lt1>
        <a:srgbClr val="FFFFFF"/>
      </a:lt1>
      <a:dk2>
        <a:srgbClr val="0071BC"/>
      </a:dk2>
      <a:lt2>
        <a:srgbClr val="E2F1FA"/>
      </a:lt2>
      <a:accent1>
        <a:srgbClr val="00215D"/>
      </a:accent1>
      <a:accent2>
        <a:srgbClr val="0071BC"/>
      </a:accent2>
      <a:accent3>
        <a:srgbClr val="FF5050"/>
      </a:accent3>
      <a:accent4>
        <a:srgbClr val="FF8F86"/>
      </a:accent4>
      <a:accent5>
        <a:srgbClr val="E7E7EA"/>
      </a:accent5>
      <a:accent6>
        <a:srgbClr val="B5B5B8"/>
      </a:accent6>
      <a:hlink>
        <a:srgbClr val="0071BC"/>
      </a:hlink>
      <a:folHlink>
        <a:srgbClr val="00215D"/>
      </a:folHlink>
    </a:clrScheme>
    <a:fontScheme name="ユーザー定義 1">
      <a:majorFont>
        <a:latin typeface="M PLUS 1 Black"/>
        <a:ea typeface="M PLUS 1 Black"/>
        <a:cs typeface=""/>
      </a:majorFont>
      <a:minorFont>
        <a:latin typeface="M PLUS 1"/>
        <a:ea typeface="M PLUS 1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6350">
          <a:solidFill>
            <a:schemeClr val="tx1"/>
          </a:solidFill>
        </a:ln>
        <a:effectLst/>
      </a:spPr>
      <a:bodyPr rot="0" spcFirstLastPara="0" vertOverflow="overflow" horzOverflow="overflow" vert="horz" wrap="square" lIns="108000" tIns="108000" rIns="108000" bIns="90000" numCol="1" spcCol="0" rtlCol="0" fromWordArt="0" anchor="ctr" anchorCtr="0" forceAA="0" compatLnSpc="1">
        <a:prstTxWarp prst="textNoShape">
          <a:avLst/>
        </a:prstTxWarp>
        <a:spAutoFit/>
      </a:bodyPr>
      <a:lstStyle>
        <a:defPPr algn="just">
          <a:lnSpc>
            <a:spcPct val="140000"/>
          </a:lnSpc>
          <a:spcBef>
            <a:spcPct val="0"/>
          </a:spcBef>
          <a:spcAft>
            <a:spcPts val="600"/>
          </a:spcAft>
          <a:defRPr kumimoji="1" sz="1600" dirty="0" smtClean="0">
            <a:solidFill>
              <a:srgbClr val="4D4D4D"/>
            </a:solidFill>
            <a:latin typeface="メイリオ" pitchFamily="50" charset="-128"/>
            <a:ea typeface="メイリオ" pitchFamily="50" charset="-128"/>
            <a:cs typeface="メイリオ" pitchFamily="50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1835</Words>
  <Application>Microsoft Office PowerPoint</Application>
  <PresentationFormat>ワイド画面</PresentationFormat>
  <Paragraphs>317</Paragraphs>
  <Slides>27</Slides>
  <Notes>14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6" baseType="lpstr">
      <vt:lpstr>Wingdings</vt:lpstr>
      <vt:lpstr>Cambria Math</vt:lpstr>
      <vt:lpstr>M PLUS 1</vt:lpstr>
      <vt:lpstr>メイリオ</vt:lpstr>
      <vt:lpstr>Arial</vt:lpstr>
      <vt:lpstr>Calibri</vt:lpstr>
      <vt:lpstr>ふい字Ｐ</vt:lpstr>
      <vt:lpstr>M PLUS 1 Black</vt:lpstr>
      <vt:lpstr>presentation-design-2022-wide</vt:lpstr>
      <vt:lpstr>フィヨブー競プロコンテスト #1 解説</vt:lpstr>
      <vt:lpstr>目次</vt:lpstr>
      <vt:lpstr>PowerPoint プレゼンテーション</vt:lpstr>
      <vt:lpstr>結果発表 – BEST 3 &amp; 6完達成者</vt:lpstr>
      <vt:lpstr>結果発表 - 総計</vt:lpstr>
      <vt:lpstr>PowerPoint プレゼンテーション</vt:lpstr>
      <vt:lpstr>「解説 &amp; 感想戦」の流れ</vt:lpstr>
      <vt:lpstr>解説　A問題 – September9</vt:lpstr>
      <vt:lpstr>解説　B問題 – Shiritori</vt:lpstr>
      <vt:lpstr>解説　C問題 – Uneven Numbers</vt:lpstr>
      <vt:lpstr>解説　D問題 – Different Distribution</vt:lpstr>
      <vt:lpstr>解説　E問題 – Super Ryuma</vt:lpstr>
      <vt:lpstr>解説　E問題 – Super Ryuma</vt:lpstr>
      <vt:lpstr>解説　E問題 – Super Ryuma</vt:lpstr>
      <vt:lpstr>解説　E問題 – Super Ryuma</vt:lpstr>
      <vt:lpstr>解説　E問題 – Super Ryuma</vt:lpstr>
      <vt:lpstr>解説　E問題 – Super Ryuma</vt:lpstr>
      <vt:lpstr>解説　E問題 – Super Ryuma</vt:lpstr>
      <vt:lpstr>解説　E問題 – Super Ryuma</vt:lpstr>
      <vt:lpstr>解説　F問題 – Linear Approximation</vt:lpstr>
      <vt:lpstr>解説　F問題 – Linear Approximation</vt:lpstr>
      <vt:lpstr>解説　F問題 – Linear Approximation</vt:lpstr>
      <vt:lpstr>解説　F問題 – Linear Approximation</vt:lpstr>
      <vt:lpstr>解説　F問題 – Linear Approximation</vt:lpstr>
      <vt:lpstr>PowerPoint プレゼンテーション</vt:lpstr>
      <vt:lpstr>解説のまとめ</vt:lpstr>
      <vt:lpstr>ご参加いただきありがとうございました！！！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2022-07-06T06:22:47Z</dcterms:created>
  <dcterms:modified xsi:type="dcterms:W3CDTF">2024-07-21T03:14:53Z</dcterms:modified>
</cp:coreProperties>
</file>